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89" r:id="rId2"/>
    <p:sldId id="290" r:id="rId3"/>
    <p:sldId id="297" r:id="rId4"/>
    <p:sldId id="298" r:id="rId5"/>
    <p:sldId id="299" r:id="rId6"/>
    <p:sldId id="300" r:id="rId7"/>
    <p:sldId id="301" r:id="rId8"/>
    <p:sldId id="302" r:id="rId9"/>
    <p:sldId id="303" r:id="rId10"/>
    <p:sldId id="259" r:id="rId11"/>
    <p:sldId id="258" r:id="rId12"/>
    <p:sldId id="313" r:id="rId13"/>
    <p:sldId id="293" r:id="rId14"/>
    <p:sldId id="294" r:id="rId15"/>
    <p:sldId id="322" r:id="rId16"/>
    <p:sldId id="265" r:id="rId17"/>
    <p:sldId id="285" r:id="rId18"/>
    <p:sldId id="286" r:id="rId19"/>
    <p:sldId id="316" r:id="rId20"/>
    <p:sldId id="323" r:id="rId21"/>
    <p:sldId id="304" r:id="rId22"/>
    <p:sldId id="307" r:id="rId23"/>
    <p:sldId id="306" r:id="rId24"/>
    <p:sldId id="308" r:id="rId25"/>
    <p:sldId id="309" r:id="rId26"/>
    <p:sldId id="310" r:id="rId27"/>
    <p:sldId id="311" r:id="rId28"/>
    <p:sldId id="312" r:id="rId29"/>
    <p:sldId id="295" r:id="rId30"/>
    <p:sldId id="314" r:id="rId31"/>
    <p:sldId id="263" r:id="rId32"/>
    <p:sldId id="271" r:id="rId33"/>
    <p:sldId id="315" r:id="rId34"/>
    <p:sldId id="266" r:id="rId35"/>
    <p:sldId id="317" r:id="rId36"/>
    <p:sldId id="287" r:id="rId37"/>
    <p:sldId id="288" r:id="rId38"/>
    <p:sldId id="268" r:id="rId39"/>
    <p:sldId id="318" r:id="rId40"/>
    <p:sldId id="270" r:id="rId41"/>
    <p:sldId id="284" r:id="rId42"/>
    <p:sldId id="320" r:id="rId43"/>
    <p:sldId id="296" r:id="rId44"/>
    <p:sldId id="321"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DA6B1"/>
    <a:srgbClr val="A5CB77"/>
    <a:srgbClr val="ECE0B6"/>
    <a:srgbClr val="DBC677"/>
    <a:srgbClr val="BDA133"/>
    <a:srgbClr val="202A2C"/>
    <a:srgbClr val="471D01"/>
    <a:srgbClr val="5B2501"/>
    <a:srgbClr val="4F2101"/>
    <a:srgbClr val="86380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87" autoAdjust="0"/>
    <p:restoredTop sz="80881" autoAdjust="0"/>
  </p:normalViewPr>
  <p:slideViewPr>
    <p:cSldViewPr snapToGrid="0" snapToObjects="1">
      <p:cViewPr>
        <p:scale>
          <a:sx n="73" d="100"/>
          <a:sy n="73" d="100"/>
        </p:scale>
        <p:origin x="864" y="51"/>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64077C-FBBD-40F2-8C38-13DA1F9E22D2}" type="datetimeFigureOut">
              <a:rPr lang="en-US" smtClean="0"/>
              <a:t>5/14/2016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202E31-83BA-4229-81B9-D3926151C7FF}" type="slidenum">
              <a:rPr lang="en-US" smtClean="0"/>
              <a:t>‹#›</a:t>
            </a:fld>
            <a:endParaRPr lang="en-US"/>
          </a:p>
        </p:txBody>
      </p:sp>
    </p:spTree>
    <p:extLst>
      <p:ext uri="{BB962C8B-B14F-4D97-AF65-F5344CB8AC3E}">
        <p14:creationId xmlns:p14="http://schemas.microsoft.com/office/powerpoint/2010/main" val="2040086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is a Gospel of Belief,</a:t>
            </a:r>
            <a:r>
              <a:rPr lang="en-US" baseline="0" dirty="0"/>
              <a:t> evidence … to sustain the claim that Jesus is the Christ, the Son of God.</a:t>
            </a:r>
            <a:br>
              <a:rPr lang="en-US" baseline="0" dirty="0"/>
            </a:br>
            <a:br>
              <a:rPr lang="en-US" baseline="0" dirty="0"/>
            </a:br>
            <a:r>
              <a:rPr lang="en-US" baseline="0" dirty="0"/>
              <a:t>John introduced Jesus in Ch. 1, the first 18 verses, …</a:t>
            </a:r>
            <a:endParaRPr lang="en-US" dirty="0"/>
          </a:p>
        </p:txBody>
      </p:sp>
      <p:sp>
        <p:nvSpPr>
          <p:cNvPr id="4" name="Slide Number Placeholder 3"/>
          <p:cNvSpPr>
            <a:spLocks noGrp="1"/>
          </p:cNvSpPr>
          <p:nvPr>
            <p:ph type="sldNum" sz="quarter" idx="10"/>
          </p:nvPr>
        </p:nvSpPr>
        <p:spPr/>
        <p:txBody>
          <a:bodyPr/>
          <a:lstStyle/>
          <a:p>
            <a:fld id="{74202E31-83BA-4229-81B9-D3926151C7FF}" type="slidenum">
              <a:rPr lang="en-US" smtClean="0"/>
              <a:t>2</a:t>
            </a:fld>
            <a:endParaRPr lang="en-US"/>
          </a:p>
        </p:txBody>
      </p:sp>
    </p:spTree>
    <p:extLst>
      <p:ext uri="{BB962C8B-B14F-4D97-AF65-F5344CB8AC3E}">
        <p14:creationId xmlns:p14="http://schemas.microsoft.com/office/powerpoint/2010/main" val="3522060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Bethany</a:t>
            </a:r>
            <a:r>
              <a:rPr lang="en-US" baseline="0" dirty="0"/>
              <a:t> (1:28) to Cana … probably a two day journey.</a:t>
            </a:r>
          </a:p>
          <a:p>
            <a:endParaRPr lang="en-US" baseline="0" dirty="0"/>
          </a:p>
          <a:p>
            <a:r>
              <a:rPr lang="en-US" baseline="0" dirty="0"/>
              <a:t>Cana Approx. 9 miles north of Nazareth.</a:t>
            </a:r>
            <a:br>
              <a:rPr lang="en-US" baseline="0" dirty="0"/>
            </a:br>
            <a:br>
              <a:rPr lang="en-US" baseline="0" dirty="0"/>
            </a:br>
            <a:r>
              <a:rPr lang="en-US" baseline="0" dirty="0"/>
              <a:t>Cana to Capernaum … vs. 12 …  Capernaum is approx. 16 miles ENE of Cana</a:t>
            </a:r>
            <a:endParaRPr lang="en-US" dirty="0"/>
          </a:p>
        </p:txBody>
      </p:sp>
      <p:sp>
        <p:nvSpPr>
          <p:cNvPr id="4" name="Slide Number Placeholder 3"/>
          <p:cNvSpPr>
            <a:spLocks noGrp="1"/>
          </p:cNvSpPr>
          <p:nvPr>
            <p:ph type="sldNum" sz="quarter" idx="10"/>
          </p:nvPr>
        </p:nvSpPr>
        <p:spPr/>
        <p:txBody>
          <a:bodyPr/>
          <a:lstStyle/>
          <a:p>
            <a:fld id="{74202E31-83BA-4229-81B9-D3926151C7FF}" type="slidenum">
              <a:rPr lang="en-US" smtClean="0"/>
              <a:t>12</a:t>
            </a:fld>
            <a:endParaRPr lang="en-US"/>
          </a:p>
        </p:txBody>
      </p:sp>
    </p:spTree>
    <p:extLst>
      <p:ext uri="{BB962C8B-B14F-4D97-AF65-F5344CB8AC3E}">
        <p14:creationId xmlns:p14="http://schemas.microsoft.com/office/powerpoint/2010/main" val="3206765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Bob references</a:t>
            </a:r>
            <a:r>
              <a:rPr lang="en-US" baseline="0" dirty="0"/>
              <a:t> the parable of the 10 virgins - </a:t>
            </a:r>
            <a:r>
              <a:rPr lang="en-US" sz="1200" dirty="0"/>
              <a:t>Matt. 25:1-13 (5 wise / 5</a:t>
            </a:r>
            <a:r>
              <a:rPr lang="en-US" sz="1200" baseline="0" dirty="0"/>
              <a:t> foolish)</a:t>
            </a:r>
            <a:br>
              <a:rPr lang="en-US" sz="1200" baseline="0" dirty="0"/>
            </a:br>
            <a:br>
              <a:rPr lang="en-US" sz="1200" baseline="0" dirty="0"/>
            </a:br>
            <a:r>
              <a:rPr lang="en-US" sz="1200" kern="1200" dirty="0">
                <a:solidFill>
                  <a:schemeClr val="tx1"/>
                </a:solidFill>
                <a:effectLst/>
                <a:latin typeface="+mn-lt"/>
                <a:ea typeface="+mn-ea"/>
                <a:cs typeface="+mn-cs"/>
              </a:rPr>
              <a:t>In Revelation 19: 7-9:</a:t>
            </a:r>
          </a:p>
          <a:p>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“Let us rejoice and be glad and give the glory to Him, for the marriage of the Lamb has come and His bride has made herself ready.” It was given to her to clothe herself in fine linen, bright and clean; for the fine linen is the righteous acts of the saints. Then he said to me, “Write, ‘Blessed are those who are invited to the marriage supper of the Lamb.’ ” And he said to me, “These are true words of God.”</a:t>
            </a:r>
            <a:r>
              <a:rPr lang="en-US" sz="1200" kern="1200" dirty="0">
                <a:solidFill>
                  <a:schemeClr val="tx1"/>
                </a:solidFill>
                <a:effectLst/>
                <a:latin typeface="+mn-lt"/>
                <a:ea typeface="+mn-ea"/>
                <a:cs typeface="+mn-cs"/>
              </a:rPr>
              <a:t>” (Revelation 19:7–9, NASB95) </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Betrothed now to Jesus and married to Jesus when he comes back. Take up our home keeping for eternity. </a:t>
            </a:r>
            <a:endParaRPr lang="en-US" dirty="0"/>
          </a:p>
        </p:txBody>
      </p:sp>
      <p:sp>
        <p:nvSpPr>
          <p:cNvPr id="4" name="Slide Number Placeholder 3"/>
          <p:cNvSpPr>
            <a:spLocks noGrp="1"/>
          </p:cNvSpPr>
          <p:nvPr>
            <p:ph type="sldNum" sz="quarter" idx="10"/>
          </p:nvPr>
        </p:nvSpPr>
        <p:spPr/>
        <p:txBody>
          <a:bodyPr/>
          <a:lstStyle/>
          <a:p>
            <a:fld id="{74202E31-83BA-4229-81B9-D3926151C7FF}" type="slidenum">
              <a:rPr lang="en-US" smtClean="0"/>
              <a:t>13</a:t>
            </a:fld>
            <a:endParaRPr lang="en-US"/>
          </a:p>
        </p:txBody>
      </p:sp>
    </p:spTree>
    <p:extLst>
      <p:ext uri="{BB962C8B-B14F-4D97-AF65-F5344CB8AC3E}">
        <p14:creationId xmlns:p14="http://schemas.microsoft.com/office/powerpoint/2010/main" val="4284940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 would not be disrespectful to his mother ... any idea to insinuate this would be wrong.</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dirty="0"/>
              <a:t>John</a:t>
            </a:r>
            <a:r>
              <a:rPr lang="en-US" baseline="0" dirty="0"/>
              <a:t> 7 – Jesus teaches at the feast of the Jews, the feast of Booths</a:t>
            </a:r>
            <a:endParaRPr lang="en-US" dirty="0"/>
          </a:p>
        </p:txBody>
      </p:sp>
      <p:sp>
        <p:nvSpPr>
          <p:cNvPr id="4" name="Slide Number Placeholder 3"/>
          <p:cNvSpPr>
            <a:spLocks noGrp="1"/>
          </p:cNvSpPr>
          <p:nvPr>
            <p:ph type="sldNum" sz="quarter" idx="10"/>
          </p:nvPr>
        </p:nvSpPr>
        <p:spPr/>
        <p:txBody>
          <a:bodyPr/>
          <a:lstStyle/>
          <a:p>
            <a:fld id="{74202E31-83BA-4229-81B9-D3926151C7FF}" type="slidenum">
              <a:rPr lang="en-US" smtClean="0"/>
              <a:t>14</a:t>
            </a:fld>
            <a:endParaRPr lang="en-US"/>
          </a:p>
        </p:txBody>
      </p:sp>
    </p:spTree>
    <p:extLst>
      <p:ext uri="{BB962C8B-B14F-4D97-AF65-F5344CB8AC3E}">
        <p14:creationId xmlns:p14="http://schemas.microsoft.com/office/powerpoint/2010/main" val="3354120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202E31-83BA-4229-81B9-D3926151C7FF}" type="slidenum">
              <a:rPr lang="en-US" smtClean="0"/>
              <a:t>15</a:t>
            </a:fld>
            <a:endParaRPr lang="en-US"/>
          </a:p>
        </p:txBody>
      </p:sp>
    </p:spTree>
    <p:extLst>
      <p:ext uri="{BB962C8B-B14F-4D97-AF65-F5344CB8AC3E}">
        <p14:creationId xmlns:p14="http://schemas.microsoft.com/office/powerpoint/2010/main" val="794569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120-180 gallons</a:t>
            </a:r>
            <a:br>
              <a:rPr lang="en-US" dirty="0"/>
            </a:br>
            <a:br>
              <a:rPr lang="en-US" dirty="0"/>
            </a:br>
            <a:r>
              <a:rPr lang="en-US" dirty="0"/>
              <a:t>Mk 7 – Following tradition - </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and had seen that some of His disciples were eating their bread with impure hands, that is, unwashed.</a:t>
            </a:r>
            <a:r>
              <a:rPr lang="en-US" sz="1200" kern="1200" dirty="0">
                <a:solidFill>
                  <a:schemeClr val="tx1"/>
                </a:solidFill>
                <a:effectLst/>
                <a:latin typeface="+mn-lt"/>
                <a:ea typeface="+mn-ea"/>
                <a:cs typeface="+mn-cs"/>
              </a:rPr>
              <a:t>” (Mark 7:2, NASB95) </a:t>
            </a:r>
          </a:p>
          <a:p>
            <a:endParaRPr lang="en-US" dirty="0"/>
          </a:p>
        </p:txBody>
      </p:sp>
      <p:sp>
        <p:nvSpPr>
          <p:cNvPr id="4" name="Slide Number Placeholder 3"/>
          <p:cNvSpPr>
            <a:spLocks noGrp="1"/>
          </p:cNvSpPr>
          <p:nvPr>
            <p:ph type="sldNum" sz="quarter" idx="10"/>
          </p:nvPr>
        </p:nvSpPr>
        <p:spPr/>
        <p:txBody>
          <a:bodyPr/>
          <a:lstStyle/>
          <a:p>
            <a:fld id="{74202E31-83BA-4229-81B9-D3926151C7FF}" type="slidenum">
              <a:rPr lang="en-US" smtClean="0"/>
              <a:t>16</a:t>
            </a:fld>
            <a:endParaRPr lang="en-US"/>
          </a:p>
        </p:txBody>
      </p:sp>
    </p:spTree>
    <p:extLst>
      <p:ext uri="{BB962C8B-B14F-4D97-AF65-F5344CB8AC3E}">
        <p14:creationId xmlns:p14="http://schemas.microsoft.com/office/powerpoint/2010/main" val="1304057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Miracle</a:t>
            </a:r>
            <a:r>
              <a:rPr lang="en-US" baseline="0" dirty="0"/>
              <a:t> = supernatural powers from God</a:t>
            </a:r>
            <a:br>
              <a:rPr lang="en-US" baseline="0" dirty="0"/>
            </a:br>
            <a:r>
              <a:rPr lang="en-US" baseline="0" dirty="0"/>
              <a:t>produced</a:t>
            </a:r>
            <a:br>
              <a:rPr lang="en-US" baseline="0" dirty="0"/>
            </a:br>
            <a:r>
              <a:rPr lang="en-US" baseline="0" dirty="0"/>
              <a:t>Wonders = Amazement in the heart of the observer</a:t>
            </a:r>
            <a:br>
              <a:rPr lang="en-US" baseline="0" dirty="0"/>
            </a:br>
            <a:r>
              <a:rPr lang="en-US" baseline="0" dirty="0"/>
              <a:t>which served as </a:t>
            </a:r>
            <a:br>
              <a:rPr lang="en-US" baseline="0" dirty="0"/>
            </a:br>
            <a:r>
              <a:rPr lang="en-US" baseline="0" dirty="0"/>
              <a:t>Signs = signified / pointed to who He was</a:t>
            </a:r>
            <a:br>
              <a:rPr lang="en-US" baseline="0" dirty="0"/>
            </a:br>
            <a:br>
              <a:rPr lang="en-US" baseline="0" dirty="0"/>
            </a:br>
            <a:r>
              <a:rPr lang="en-US" baseline="0" dirty="0"/>
              <a:t>Sign pointed away from itself to the one who performed it!</a:t>
            </a:r>
            <a:br>
              <a:rPr lang="en-US" baseline="0" dirty="0"/>
            </a:br>
            <a:br>
              <a:rPr lang="en-US" baseline="0" dirty="0"/>
            </a:br>
            <a:r>
              <a:rPr lang="en-US" sz="1200" dirty="0"/>
              <a:t>Who was the bridegroom? We do not know. Who was the bride? We are not told. In exactly what relation did Mary stand to the wedded pair: was she, perhaps, the aunt of bride or groom? Silence again. Did Nathaniel serve as “best man” (friend of the bridegroom)? Also on this score our curiosity receives no satisfaction whatever. </a:t>
            </a:r>
            <a:r>
              <a:rPr lang="en-US" sz="1200" i="1" dirty="0"/>
              <a:t>In the full light of day stands the Christ. All the rest is shadow</a:t>
            </a:r>
          </a:p>
          <a:p>
            <a:pPr lvl="1"/>
            <a:r>
              <a:rPr lang="en-US" dirty="0"/>
              <a:t> </a:t>
            </a:r>
            <a:r>
              <a:rPr lang="en-US" dirty="0" err="1"/>
              <a:t>Hendriksen</a:t>
            </a:r>
            <a:r>
              <a:rPr lang="en-US" dirty="0"/>
              <a:t>, W., &amp; </a:t>
            </a:r>
            <a:r>
              <a:rPr lang="en-US" dirty="0" err="1"/>
              <a:t>Kistemaker</a:t>
            </a:r>
            <a:r>
              <a:rPr lang="en-US" dirty="0"/>
              <a:t>, S. J. (19532001). Exposition of the Gospel According to John (Vol. 1, pp. 117118). Grand Rapids: Baker Book House.</a:t>
            </a:r>
          </a:p>
          <a:p>
            <a:r>
              <a:rPr lang="en-US" b="0" i="0" u="none" strike="noStrike" baseline="0" dirty="0"/>
              <a:t> </a:t>
            </a:r>
            <a:r>
              <a:rPr lang="en-US" b="0" i="0" u="none" strike="noStrike" baseline="0" dirty="0" err="1"/>
              <a:t>Hendriksen</a:t>
            </a:r>
            <a:r>
              <a:rPr lang="en-US" b="0" i="0" u="none" strike="noStrike" baseline="0" dirty="0"/>
              <a:t>, W., &amp; </a:t>
            </a:r>
            <a:r>
              <a:rPr lang="en-US" b="0" i="0" u="none" strike="noStrike" baseline="0" dirty="0" err="1"/>
              <a:t>Kistemaker</a:t>
            </a:r>
            <a:r>
              <a:rPr lang="en-US" b="0" i="0" u="none" strike="noStrike" baseline="0" dirty="0"/>
              <a:t>, S. J. (1953–2001). </a:t>
            </a:r>
            <a:r>
              <a:rPr lang="en-US" b="0" i="1" u="none" strike="noStrike" baseline="0" dirty="0"/>
              <a:t>Exposition of the Gospel According to John</a:t>
            </a:r>
            <a:r>
              <a:rPr lang="en-US" b="0" i="0" u="none" strike="noStrike" baseline="0" dirty="0"/>
              <a:t> (Vol. 1, pp. 117–118). Grand Rapids: Baker Book House.</a:t>
            </a:r>
          </a:p>
          <a:p>
            <a:endParaRPr lang="en-US" dirty="0"/>
          </a:p>
        </p:txBody>
      </p:sp>
      <p:sp>
        <p:nvSpPr>
          <p:cNvPr id="4" name="Slide Number Placeholder 3"/>
          <p:cNvSpPr>
            <a:spLocks noGrp="1"/>
          </p:cNvSpPr>
          <p:nvPr>
            <p:ph type="sldNum" sz="quarter" idx="10"/>
          </p:nvPr>
        </p:nvSpPr>
        <p:spPr/>
        <p:txBody>
          <a:bodyPr/>
          <a:lstStyle/>
          <a:p>
            <a:fld id="{74202E31-83BA-4229-81B9-D3926151C7FF}" type="slidenum">
              <a:rPr lang="en-US" smtClean="0"/>
              <a:t>18</a:t>
            </a:fld>
            <a:endParaRPr lang="en-US"/>
          </a:p>
        </p:txBody>
      </p:sp>
    </p:spTree>
    <p:extLst>
      <p:ext uri="{BB962C8B-B14F-4D97-AF65-F5344CB8AC3E}">
        <p14:creationId xmlns:p14="http://schemas.microsoft.com/office/powerpoint/2010/main" val="276009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Miracle</a:t>
            </a:r>
            <a:r>
              <a:rPr lang="en-US" baseline="0" dirty="0"/>
              <a:t> = supernatural powers from God</a:t>
            </a:r>
            <a:br>
              <a:rPr lang="en-US" baseline="0" dirty="0"/>
            </a:br>
            <a:r>
              <a:rPr lang="en-US" baseline="0" dirty="0"/>
              <a:t>produced</a:t>
            </a:r>
            <a:br>
              <a:rPr lang="en-US" baseline="0" dirty="0"/>
            </a:br>
            <a:r>
              <a:rPr lang="en-US" baseline="0" dirty="0"/>
              <a:t>Wonders = Amazement in the heart of the observer</a:t>
            </a:r>
            <a:br>
              <a:rPr lang="en-US" baseline="0" dirty="0"/>
            </a:br>
            <a:r>
              <a:rPr lang="en-US" baseline="0" dirty="0"/>
              <a:t>which served as </a:t>
            </a:r>
            <a:br>
              <a:rPr lang="en-US" baseline="0" dirty="0"/>
            </a:br>
            <a:r>
              <a:rPr lang="en-US" baseline="0" dirty="0"/>
              <a:t>Signs = signified / pointed to who He was</a:t>
            </a:r>
            <a:br>
              <a:rPr lang="en-US" baseline="0" dirty="0"/>
            </a:br>
            <a:br>
              <a:rPr lang="en-US" baseline="0" dirty="0"/>
            </a:br>
            <a:r>
              <a:rPr lang="en-US" baseline="0" dirty="0"/>
              <a:t>Sign pointed away from itself to the one who performed it!</a:t>
            </a:r>
            <a:br>
              <a:rPr lang="en-US" baseline="0" dirty="0"/>
            </a:br>
            <a:br>
              <a:rPr lang="en-US" baseline="0" dirty="0"/>
            </a:br>
            <a:r>
              <a:rPr lang="en-US" sz="1200" dirty="0"/>
              <a:t>Who was the bridegroom? We do not know. Who was the bride? We are not told. In exactly what relation did Mary stand to the wedded pair: was she, perhaps, the aunt of bride or groom? Silence again. Did Nathaniel serve as “best man” (friend of the bridegroom)? Also on this score our curiosity receives no satisfaction whatever. </a:t>
            </a:r>
            <a:r>
              <a:rPr lang="en-US" sz="1200" i="1" dirty="0"/>
              <a:t>In the full light of day stands the Christ. All the rest is shadow</a:t>
            </a:r>
          </a:p>
          <a:p>
            <a:pPr lvl="1"/>
            <a:r>
              <a:rPr lang="en-US" dirty="0"/>
              <a:t> </a:t>
            </a:r>
            <a:r>
              <a:rPr lang="en-US" dirty="0" err="1"/>
              <a:t>Hendriksen</a:t>
            </a:r>
            <a:r>
              <a:rPr lang="en-US" dirty="0"/>
              <a:t>, W., &amp; </a:t>
            </a:r>
            <a:r>
              <a:rPr lang="en-US" dirty="0" err="1"/>
              <a:t>Kistemaker</a:t>
            </a:r>
            <a:r>
              <a:rPr lang="en-US" dirty="0"/>
              <a:t>, S. J. (19532001). Exposition of the Gospel According to John (Vol. 1, pp. 117118). Grand Rapids: Baker Book House.</a:t>
            </a:r>
          </a:p>
          <a:p>
            <a:r>
              <a:rPr lang="en-US" b="0" i="0" u="none" strike="noStrike" baseline="0" dirty="0"/>
              <a:t> </a:t>
            </a:r>
            <a:r>
              <a:rPr lang="en-US" b="0" i="0" u="none" strike="noStrike" baseline="0" dirty="0" err="1"/>
              <a:t>Hendriksen</a:t>
            </a:r>
            <a:r>
              <a:rPr lang="en-US" b="0" i="0" u="none" strike="noStrike" baseline="0" dirty="0"/>
              <a:t>, W., &amp; </a:t>
            </a:r>
            <a:r>
              <a:rPr lang="en-US" b="0" i="0" u="none" strike="noStrike" baseline="0" dirty="0" err="1"/>
              <a:t>Kistemaker</a:t>
            </a:r>
            <a:r>
              <a:rPr lang="en-US" b="0" i="0" u="none" strike="noStrike" baseline="0" dirty="0"/>
              <a:t>, S. J. (1953–2001). </a:t>
            </a:r>
            <a:r>
              <a:rPr lang="en-US" b="0" i="1" u="none" strike="noStrike" baseline="0" dirty="0"/>
              <a:t>Exposition of the Gospel According to John</a:t>
            </a:r>
            <a:r>
              <a:rPr lang="en-US" b="0" i="0" u="none" strike="noStrike" baseline="0" dirty="0"/>
              <a:t> (Vol. 1, pp. 117–118). Grand Rapids: Baker Book House.</a:t>
            </a:r>
          </a:p>
          <a:p>
            <a:endParaRPr lang="en-US" dirty="0"/>
          </a:p>
        </p:txBody>
      </p:sp>
      <p:sp>
        <p:nvSpPr>
          <p:cNvPr id="4" name="Slide Number Placeholder 3"/>
          <p:cNvSpPr>
            <a:spLocks noGrp="1"/>
          </p:cNvSpPr>
          <p:nvPr>
            <p:ph type="sldNum" sz="quarter" idx="10"/>
          </p:nvPr>
        </p:nvSpPr>
        <p:spPr/>
        <p:txBody>
          <a:bodyPr/>
          <a:lstStyle/>
          <a:p>
            <a:fld id="{74202E31-83BA-4229-81B9-D3926151C7FF}" type="slidenum">
              <a:rPr lang="en-US" smtClean="0"/>
              <a:t>19</a:t>
            </a:fld>
            <a:endParaRPr lang="en-US"/>
          </a:p>
        </p:txBody>
      </p:sp>
    </p:spTree>
    <p:extLst>
      <p:ext uri="{BB962C8B-B14F-4D97-AF65-F5344CB8AC3E}">
        <p14:creationId xmlns:p14="http://schemas.microsoft.com/office/powerpoint/2010/main" val="581548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 Jesus turned the water into wine,</a:t>
            </a:r>
            <a:r>
              <a:rPr lang="en-US" baseline="0" dirty="0"/>
              <a:t> bypassing the natural creation process.</a:t>
            </a:r>
          </a:p>
          <a:p>
            <a:r>
              <a:rPr lang="en-US" baseline="0" dirty="0"/>
              <a:t>2 – When Jesus does something, he produces the highest quality and does it abundantly.</a:t>
            </a:r>
          </a:p>
          <a:p>
            <a:r>
              <a:rPr lang="en-US" baseline="0" dirty="0"/>
              <a:t>3 – Mary had full confidence … just as we should today, casting our cares on him … as our Lord and Savior.</a:t>
            </a:r>
            <a:endParaRPr lang="en-US" dirty="0"/>
          </a:p>
        </p:txBody>
      </p:sp>
      <p:sp>
        <p:nvSpPr>
          <p:cNvPr id="4" name="Slide Number Placeholder 3"/>
          <p:cNvSpPr>
            <a:spLocks noGrp="1"/>
          </p:cNvSpPr>
          <p:nvPr>
            <p:ph type="sldNum" sz="quarter" idx="10"/>
          </p:nvPr>
        </p:nvSpPr>
        <p:spPr/>
        <p:txBody>
          <a:bodyPr/>
          <a:lstStyle/>
          <a:p>
            <a:fld id="{74202E31-83BA-4229-81B9-D3926151C7FF}" type="slidenum">
              <a:rPr lang="en-US" smtClean="0"/>
              <a:t>20</a:t>
            </a:fld>
            <a:endParaRPr lang="en-US"/>
          </a:p>
        </p:txBody>
      </p:sp>
    </p:spTree>
    <p:extLst>
      <p:ext uri="{BB962C8B-B14F-4D97-AF65-F5344CB8AC3E}">
        <p14:creationId xmlns:p14="http://schemas.microsoft.com/office/powerpoint/2010/main" val="2407250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Culture</a:t>
            </a:r>
          </a:p>
          <a:p>
            <a:endParaRPr lang="en-US" dirty="0"/>
          </a:p>
          <a:p>
            <a:r>
              <a:rPr lang="en-US" dirty="0"/>
              <a:t>Pliny – Historians,</a:t>
            </a:r>
            <a:r>
              <a:rPr lang="en-US" baseline="0" dirty="0"/>
              <a:t> Philosopher AD 23-79 or 61-113</a:t>
            </a:r>
            <a:br>
              <a:rPr lang="en-US" dirty="0"/>
            </a:br>
            <a:r>
              <a:rPr lang="en-US" dirty="0"/>
              <a:t>Plutarch – Historians AD 46-120</a:t>
            </a:r>
          </a:p>
          <a:p>
            <a:endParaRPr lang="en-US" dirty="0"/>
          </a:p>
          <a:p>
            <a:r>
              <a:rPr lang="en-US" dirty="0"/>
              <a:t>Lived within 50-90 yrs. of Christ</a:t>
            </a:r>
          </a:p>
        </p:txBody>
      </p:sp>
      <p:sp>
        <p:nvSpPr>
          <p:cNvPr id="4" name="Slide Number Placeholder 3"/>
          <p:cNvSpPr>
            <a:spLocks noGrp="1"/>
          </p:cNvSpPr>
          <p:nvPr>
            <p:ph type="sldNum" sz="quarter" idx="10"/>
          </p:nvPr>
        </p:nvSpPr>
        <p:spPr/>
        <p:txBody>
          <a:bodyPr/>
          <a:lstStyle/>
          <a:p>
            <a:fld id="{74202E31-83BA-4229-81B9-D3926151C7FF}" type="slidenum">
              <a:rPr lang="en-US" smtClean="0"/>
              <a:t>24</a:t>
            </a:fld>
            <a:endParaRPr lang="en-US"/>
          </a:p>
        </p:txBody>
      </p:sp>
    </p:spTree>
    <p:extLst>
      <p:ext uri="{BB962C8B-B14F-4D97-AF65-F5344CB8AC3E}">
        <p14:creationId xmlns:p14="http://schemas.microsoft.com/office/powerpoint/2010/main" val="4084335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 culture …</a:t>
            </a:r>
          </a:p>
        </p:txBody>
      </p:sp>
      <p:sp>
        <p:nvSpPr>
          <p:cNvPr id="4" name="Slide Number Placeholder 3"/>
          <p:cNvSpPr>
            <a:spLocks noGrp="1"/>
          </p:cNvSpPr>
          <p:nvPr>
            <p:ph type="sldNum" sz="quarter" idx="10"/>
          </p:nvPr>
        </p:nvSpPr>
        <p:spPr/>
        <p:txBody>
          <a:bodyPr/>
          <a:lstStyle/>
          <a:p>
            <a:fld id="{74202E31-83BA-4229-81B9-D3926151C7FF}" type="slidenum">
              <a:rPr lang="en-US" smtClean="0"/>
              <a:t>25</a:t>
            </a:fld>
            <a:endParaRPr lang="en-US"/>
          </a:p>
        </p:txBody>
      </p:sp>
    </p:spTree>
    <p:extLst>
      <p:ext uri="{BB962C8B-B14F-4D97-AF65-F5344CB8AC3E}">
        <p14:creationId xmlns:p14="http://schemas.microsoft.com/office/powerpoint/2010/main" val="625954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br>
              <a:rPr lang="en-US" dirty="0"/>
            </a:br>
            <a:r>
              <a:rPr lang="en-US" dirty="0"/>
              <a:t>That was John’s introduction of Jesus in his prologue.</a:t>
            </a:r>
            <a:r>
              <a:rPr lang="en-US" baseline="0" dirty="0"/>
              <a:t> </a:t>
            </a:r>
            <a:endParaRPr lang="en-US" dirty="0"/>
          </a:p>
        </p:txBody>
      </p:sp>
      <p:sp>
        <p:nvSpPr>
          <p:cNvPr id="4" name="Slide Number Placeholder 3"/>
          <p:cNvSpPr>
            <a:spLocks noGrp="1"/>
          </p:cNvSpPr>
          <p:nvPr>
            <p:ph type="sldNum" sz="quarter" idx="10"/>
          </p:nvPr>
        </p:nvSpPr>
        <p:spPr/>
        <p:txBody>
          <a:bodyPr/>
          <a:lstStyle/>
          <a:p>
            <a:fld id="{74202E31-83BA-4229-81B9-D3926151C7FF}" type="slidenum">
              <a:rPr lang="en-US" smtClean="0"/>
              <a:t>3</a:t>
            </a:fld>
            <a:endParaRPr lang="en-US"/>
          </a:p>
        </p:txBody>
      </p:sp>
    </p:spTree>
    <p:extLst>
      <p:ext uri="{BB962C8B-B14F-4D97-AF65-F5344CB8AC3E}">
        <p14:creationId xmlns:p14="http://schemas.microsoft.com/office/powerpoint/2010/main" val="2445822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202E31-83BA-4229-81B9-D3926151C7FF}" type="slidenum">
              <a:rPr lang="en-US" smtClean="0"/>
              <a:t>26</a:t>
            </a:fld>
            <a:endParaRPr lang="en-US"/>
          </a:p>
        </p:txBody>
      </p:sp>
    </p:spTree>
    <p:extLst>
      <p:ext uri="{BB962C8B-B14F-4D97-AF65-F5344CB8AC3E}">
        <p14:creationId xmlns:p14="http://schemas.microsoft.com/office/powerpoint/2010/main" val="344689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dirty="0">
                <a:latin typeface="Calibri" panose="020F0502020204030204" pitchFamily="34" charset="0"/>
              </a:rPr>
              <a:t>“who committed no sin, nor was any deceit found in His mouth;” (1 Peter 2:22, NASB95)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1" dirty="0">
              <a:latin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t>
            </a:r>
            <a:r>
              <a:rPr lang="en-US" sz="1200" b="1" i="1" kern="1200" dirty="0">
                <a:solidFill>
                  <a:schemeClr val="tx1"/>
                </a:solidFill>
                <a:effectLst/>
                <a:latin typeface="+mn-lt"/>
                <a:ea typeface="+mn-ea"/>
                <a:cs typeface="+mn-cs"/>
              </a:rPr>
              <a:t>knowing that you were not redeemed with perishable things like silver or gold from your futile way of life inherited from your forefathers, but with precious blood, as of a lamb unblemished and spotless, the blood of Christ.</a:t>
            </a:r>
            <a:r>
              <a:rPr lang="en-US" sz="1200" b="1" kern="1200" dirty="0">
                <a:solidFill>
                  <a:schemeClr val="tx1"/>
                </a:solidFill>
                <a:effectLst/>
                <a:latin typeface="+mn-lt"/>
                <a:ea typeface="+mn-ea"/>
                <a:cs typeface="+mn-cs"/>
              </a:rPr>
              <a:t>” (1 Peter 1:18–19, NASB95) </a:t>
            </a:r>
            <a:endParaRPr lang="en-US" sz="1200" b="1" i="1" dirty="0">
              <a:latin typeface="Calibri" panose="020F0502020204030204" pitchFamily="34" charset="0"/>
            </a:endParaRPr>
          </a:p>
          <a:p>
            <a:br>
              <a:rPr lang="en-US" dirty="0"/>
            </a:br>
            <a:r>
              <a:rPr lang="en-US" dirty="0"/>
              <a:t>If Jesus produced 120-180 additional</a:t>
            </a:r>
            <a:r>
              <a:rPr lang="en-US" baseline="0" dirty="0"/>
              <a:t> gallons of alcohol after the people had drunk freely … he could not be considered sinless as he aided in their intoxication.</a:t>
            </a:r>
            <a:endParaRPr lang="en-US" dirty="0"/>
          </a:p>
        </p:txBody>
      </p:sp>
      <p:sp>
        <p:nvSpPr>
          <p:cNvPr id="4" name="Slide Number Placeholder 3"/>
          <p:cNvSpPr>
            <a:spLocks noGrp="1"/>
          </p:cNvSpPr>
          <p:nvPr>
            <p:ph type="sldNum" sz="quarter" idx="10"/>
          </p:nvPr>
        </p:nvSpPr>
        <p:spPr/>
        <p:txBody>
          <a:bodyPr/>
          <a:lstStyle/>
          <a:p>
            <a:fld id="{74202E31-83BA-4229-81B9-D3926151C7FF}" type="slidenum">
              <a:rPr lang="en-US" smtClean="0"/>
              <a:t>27</a:t>
            </a:fld>
            <a:endParaRPr lang="en-US"/>
          </a:p>
        </p:txBody>
      </p:sp>
    </p:spTree>
    <p:extLst>
      <p:ext uri="{BB962C8B-B14F-4D97-AF65-F5344CB8AC3E}">
        <p14:creationId xmlns:p14="http://schemas.microsoft.com/office/powerpoint/2010/main" val="1727351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dirty="0"/>
              <a:t>Stumbling</a:t>
            </a:r>
            <a:r>
              <a:rPr lang="en-US" baseline="0" dirty="0"/>
              <a:t> Block verses:</a:t>
            </a:r>
            <a:br>
              <a:rPr lang="en-US" baseline="0" dirty="0"/>
            </a:br>
            <a:r>
              <a:rPr lang="pt-BR" sz="1200" dirty="0"/>
              <a:t>1 Cor. 8:9; 9:12; 10:23, 24, 32, 33</a:t>
            </a:r>
          </a:p>
          <a:p>
            <a:br>
              <a:rPr lang="en-US" dirty="0"/>
            </a:b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take care that this liberty of yours does not somehow become a stumbling block to the weak.</a:t>
            </a:r>
            <a:r>
              <a:rPr lang="en-US" sz="1200" kern="1200" dirty="0">
                <a:solidFill>
                  <a:schemeClr val="tx1"/>
                </a:solidFill>
                <a:effectLst/>
                <a:latin typeface="+mn-lt"/>
                <a:ea typeface="+mn-ea"/>
                <a:cs typeface="+mn-cs"/>
              </a:rPr>
              <a:t>” (1 Corinthians 8:9, NASB95) </a:t>
            </a:r>
          </a:p>
          <a:p>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If others share the right over you, do we not more? Nevertheless, we did not use this right, but we endure all things so that we will cause no hindrance to the gospel of Christ.</a:t>
            </a:r>
            <a:r>
              <a:rPr lang="en-US" sz="1200" kern="1200" dirty="0">
                <a:solidFill>
                  <a:schemeClr val="tx1"/>
                </a:solidFill>
                <a:effectLst/>
                <a:latin typeface="+mn-lt"/>
                <a:ea typeface="+mn-ea"/>
                <a:cs typeface="+mn-cs"/>
              </a:rPr>
              <a:t>” (1 Corinthians 9:12, NASB95) </a:t>
            </a:r>
          </a:p>
          <a:p>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All things are lawful, but not all things are profitable. All things are lawful, but not all things edify.</a:t>
            </a:r>
            <a:r>
              <a:rPr lang="en-US" sz="1200" kern="1200" dirty="0">
                <a:solidFill>
                  <a:schemeClr val="tx1"/>
                </a:solidFill>
                <a:effectLst/>
                <a:latin typeface="+mn-lt"/>
                <a:ea typeface="+mn-ea"/>
                <a:cs typeface="+mn-cs"/>
              </a:rPr>
              <a:t>” (1 Corinthians 10:23, NASB95) </a:t>
            </a:r>
          </a:p>
          <a:p>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Let no one seek his own good, but that of his neighbor.</a:t>
            </a:r>
            <a:r>
              <a:rPr lang="en-US" sz="1200" kern="1200" dirty="0">
                <a:solidFill>
                  <a:schemeClr val="tx1"/>
                </a:solidFill>
                <a:effectLst/>
                <a:latin typeface="+mn-lt"/>
                <a:ea typeface="+mn-ea"/>
                <a:cs typeface="+mn-cs"/>
              </a:rPr>
              <a:t>” (1 Corinthians 10:24, NASB95) </a:t>
            </a:r>
          </a:p>
          <a:p>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Give no offense either to Jews or to Greeks or to the church of God;</a:t>
            </a:r>
            <a:r>
              <a:rPr lang="en-US" sz="1200" kern="1200" dirty="0">
                <a:solidFill>
                  <a:schemeClr val="tx1"/>
                </a:solidFill>
                <a:effectLst/>
                <a:latin typeface="+mn-lt"/>
                <a:ea typeface="+mn-ea"/>
                <a:cs typeface="+mn-cs"/>
              </a:rPr>
              <a:t>” (1 Corinthians 10:32, NASB95) </a:t>
            </a:r>
          </a:p>
          <a:p>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just as I also please all men in all things, not seeking my own profit but the profit of the many, so that they may be saved.</a:t>
            </a:r>
            <a:r>
              <a:rPr lang="en-US" sz="1200" kern="1200" dirty="0">
                <a:solidFill>
                  <a:schemeClr val="tx1"/>
                </a:solidFill>
                <a:effectLst/>
                <a:latin typeface="+mn-lt"/>
                <a:ea typeface="+mn-ea"/>
                <a:cs typeface="+mn-cs"/>
              </a:rPr>
              <a:t>” (1 Corinthians 10:33, NASB95) </a:t>
            </a:r>
          </a:p>
          <a:p>
            <a:endParaRPr lang="en-US" dirty="0"/>
          </a:p>
        </p:txBody>
      </p:sp>
      <p:sp>
        <p:nvSpPr>
          <p:cNvPr id="4" name="Slide Number Placeholder 3"/>
          <p:cNvSpPr>
            <a:spLocks noGrp="1"/>
          </p:cNvSpPr>
          <p:nvPr>
            <p:ph type="sldNum" sz="quarter" idx="10"/>
          </p:nvPr>
        </p:nvSpPr>
        <p:spPr/>
        <p:txBody>
          <a:bodyPr/>
          <a:lstStyle/>
          <a:p>
            <a:fld id="{74202E31-83BA-4229-81B9-D3926151C7FF}" type="slidenum">
              <a:rPr lang="en-US" smtClean="0"/>
              <a:t>28</a:t>
            </a:fld>
            <a:endParaRPr lang="en-US"/>
          </a:p>
        </p:txBody>
      </p:sp>
    </p:spTree>
    <p:extLst>
      <p:ext uri="{BB962C8B-B14F-4D97-AF65-F5344CB8AC3E}">
        <p14:creationId xmlns:p14="http://schemas.microsoft.com/office/powerpoint/2010/main" val="1846093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Bethany</a:t>
            </a:r>
            <a:r>
              <a:rPr lang="en-US" baseline="0" dirty="0"/>
              <a:t> (1:28) to Cana … probably a two day journey.</a:t>
            </a:r>
          </a:p>
          <a:p>
            <a:endParaRPr lang="en-US" baseline="0" dirty="0"/>
          </a:p>
          <a:p>
            <a:r>
              <a:rPr lang="en-US" baseline="0" dirty="0"/>
              <a:t>Cana Approx. 9 miles north of Nazareth.</a:t>
            </a:r>
            <a:br>
              <a:rPr lang="en-US" baseline="0" dirty="0"/>
            </a:br>
            <a:br>
              <a:rPr lang="en-US" baseline="0" dirty="0"/>
            </a:br>
            <a:r>
              <a:rPr lang="en-US" baseline="0" dirty="0"/>
              <a:t>Cana to Capernaum … vs. 12 …  Capernaum is approx. 16 miles ENE of Cana</a:t>
            </a:r>
            <a:endParaRPr lang="en-US" dirty="0"/>
          </a:p>
        </p:txBody>
      </p:sp>
      <p:sp>
        <p:nvSpPr>
          <p:cNvPr id="4" name="Slide Number Placeholder 3"/>
          <p:cNvSpPr>
            <a:spLocks noGrp="1"/>
          </p:cNvSpPr>
          <p:nvPr>
            <p:ph type="sldNum" sz="quarter" idx="10"/>
          </p:nvPr>
        </p:nvSpPr>
        <p:spPr/>
        <p:txBody>
          <a:bodyPr/>
          <a:lstStyle/>
          <a:p>
            <a:fld id="{74202E31-83BA-4229-81B9-D3926151C7FF}" type="slidenum">
              <a:rPr lang="en-US" smtClean="0"/>
              <a:t>30</a:t>
            </a:fld>
            <a:endParaRPr lang="en-US"/>
          </a:p>
        </p:txBody>
      </p:sp>
    </p:spTree>
    <p:extLst>
      <p:ext uri="{BB962C8B-B14F-4D97-AF65-F5344CB8AC3E}">
        <p14:creationId xmlns:p14="http://schemas.microsoft.com/office/powerpoint/2010/main" val="4061546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Exodus</a:t>
            </a:r>
            <a:r>
              <a:rPr lang="en-US" sz="1200" baseline="0" dirty="0"/>
              <a:t> 12-13 – Passover </a:t>
            </a:r>
            <a:br>
              <a:rPr lang="en-US" sz="1200" dirty="0"/>
            </a:br>
            <a:br>
              <a:rPr lang="en-US" sz="1200" dirty="0"/>
            </a:br>
            <a:r>
              <a:rPr lang="en-US" sz="1200" dirty="0"/>
              <a:t>The day on which the lamb was killed was followed by the seven-day Feast of Unleavened Bread, celebrated from the fifteenth to the twenty-first of Nisan.</a:t>
            </a:r>
            <a:br>
              <a:rPr lang="en-US" sz="1200" dirty="0"/>
            </a:br>
            <a:br>
              <a:rPr lang="en-US" sz="1200" dirty="0"/>
            </a:br>
            <a:r>
              <a:rPr lang="en-US" sz="1200" dirty="0"/>
              <a:t>Every male Jew, from the age of twelve and up, was expected to attend </a:t>
            </a:r>
            <a:r>
              <a:rPr lang="en-US" sz="1200" i="1" dirty="0"/>
              <a:t>the Passover at Jerusalem, a feast celebrated to </a:t>
            </a:r>
            <a:r>
              <a:rPr lang="en-US" sz="1200" b="1" i="1" dirty="0"/>
              <a:t>commemorate the deliverance of the people of Israel from Egyptian bondage</a:t>
            </a:r>
            <a:r>
              <a:rPr lang="en-US" sz="1200" i="1" dirty="0"/>
              <a:t>. On the tenth of the month Abib or Nisan (which generally corresponds to our March, though its closing days sometimes extend into our April) a male lamb, of the first year, without blemish, was taken, and on the fourteenth day, between three and six o’clock in the afternoon, it was killed.</a:t>
            </a:r>
          </a:p>
        </p:txBody>
      </p:sp>
      <p:sp>
        <p:nvSpPr>
          <p:cNvPr id="4" name="Slide Number Placeholder 3"/>
          <p:cNvSpPr>
            <a:spLocks noGrp="1"/>
          </p:cNvSpPr>
          <p:nvPr>
            <p:ph type="sldNum" sz="quarter" idx="10"/>
          </p:nvPr>
        </p:nvSpPr>
        <p:spPr/>
        <p:txBody>
          <a:bodyPr/>
          <a:lstStyle/>
          <a:p>
            <a:fld id="{74202E31-83BA-4229-81B9-D3926151C7FF}" type="slidenum">
              <a:rPr lang="en-US" smtClean="0"/>
              <a:t>32</a:t>
            </a:fld>
            <a:endParaRPr lang="en-US"/>
          </a:p>
        </p:txBody>
      </p:sp>
    </p:spTree>
    <p:extLst>
      <p:ext uri="{BB962C8B-B14F-4D97-AF65-F5344CB8AC3E}">
        <p14:creationId xmlns:p14="http://schemas.microsoft.com/office/powerpoint/2010/main" val="1165752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Approximately 85 miles from</a:t>
            </a:r>
            <a:r>
              <a:rPr lang="en-US" baseline="0" dirty="0"/>
              <a:t> Capernaum to Jerusalem.</a:t>
            </a:r>
            <a:endParaRPr lang="en-US" dirty="0"/>
          </a:p>
        </p:txBody>
      </p:sp>
      <p:sp>
        <p:nvSpPr>
          <p:cNvPr id="4" name="Slide Number Placeholder 3"/>
          <p:cNvSpPr>
            <a:spLocks noGrp="1"/>
          </p:cNvSpPr>
          <p:nvPr>
            <p:ph type="sldNum" sz="quarter" idx="10"/>
          </p:nvPr>
        </p:nvSpPr>
        <p:spPr/>
        <p:txBody>
          <a:bodyPr/>
          <a:lstStyle/>
          <a:p>
            <a:fld id="{74202E31-83BA-4229-81B9-D3926151C7FF}" type="slidenum">
              <a:rPr lang="en-US" smtClean="0"/>
              <a:t>33</a:t>
            </a:fld>
            <a:endParaRPr lang="en-US"/>
          </a:p>
        </p:txBody>
      </p:sp>
    </p:spTree>
    <p:extLst>
      <p:ext uri="{BB962C8B-B14F-4D97-AF65-F5344CB8AC3E}">
        <p14:creationId xmlns:p14="http://schemas.microsoft.com/office/powerpoint/2010/main" val="4072653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Temple Tax – Mt. 17:27 – Jesus &amp; Peter paid tax with a shekel from a fishes</a:t>
            </a:r>
            <a:r>
              <a:rPr lang="en-US" baseline="0" dirty="0"/>
              <a:t> mouth</a:t>
            </a:r>
            <a:r>
              <a:rPr lang="en-US" dirty="0"/>
              <a:t>.</a:t>
            </a:r>
          </a:p>
        </p:txBody>
      </p:sp>
      <p:sp>
        <p:nvSpPr>
          <p:cNvPr id="4" name="Slide Number Placeholder 3"/>
          <p:cNvSpPr>
            <a:spLocks noGrp="1"/>
          </p:cNvSpPr>
          <p:nvPr>
            <p:ph type="sldNum" sz="quarter" idx="10"/>
          </p:nvPr>
        </p:nvSpPr>
        <p:spPr/>
        <p:txBody>
          <a:bodyPr/>
          <a:lstStyle/>
          <a:p>
            <a:fld id="{74202E31-83BA-4229-81B9-D3926151C7FF}" type="slidenum">
              <a:rPr lang="en-US" smtClean="0"/>
              <a:t>34</a:t>
            </a:fld>
            <a:endParaRPr lang="en-US"/>
          </a:p>
        </p:txBody>
      </p:sp>
    </p:spTree>
    <p:extLst>
      <p:ext uri="{BB962C8B-B14F-4D97-AF65-F5344CB8AC3E}">
        <p14:creationId xmlns:p14="http://schemas.microsoft.com/office/powerpoint/2010/main" val="3609693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Herod’s Temple</a:t>
            </a:r>
          </a:p>
        </p:txBody>
      </p:sp>
      <p:sp>
        <p:nvSpPr>
          <p:cNvPr id="4" name="Slide Number Placeholder 3"/>
          <p:cNvSpPr>
            <a:spLocks noGrp="1"/>
          </p:cNvSpPr>
          <p:nvPr>
            <p:ph type="sldNum" sz="quarter" idx="10"/>
          </p:nvPr>
        </p:nvSpPr>
        <p:spPr/>
        <p:txBody>
          <a:bodyPr/>
          <a:lstStyle/>
          <a:p>
            <a:fld id="{74202E31-83BA-4229-81B9-D3926151C7FF}" type="slidenum">
              <a:rPr lang="en-US" smtClean="0"/>
              <a:t>35</a:t>
            </a:fld>
            <a:endParaRPr lang="en-US"/>
          </a:p>
        </p:txBody>
      </p:sp>
    </p:spTree>
    <p:extLst>
      <p:ext uri="{BB962C8B-B14F-4D97-AF65-F5344CB8AC3E}">
        <p14:creationId xmlns:p14="http://schemas.microsoft.com/office/powerpoint/2010/main" val="12410682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Mark 11:17 is a quotation</a:t>
            </a:r>
            <a:r>
              <a:rPr lang="en-US" baseline="0" dirty="0"/>
              <a:t> from </a:t>
            </a:r>
            <a:r>
              <a:rPr lang="en-US" dirty="0"/>
              <a:t>Isa 56:7</a:t>
            </a:r>
            <a:br>
              <a:rPr lang="en-US" dirty="0"/>
            </a:br>
            <a:br>
              <a:rPr lang="en-US" dirty="0"/>
            </a:br>
            <a:r>
              <a:rPr lang="en-US" sz="1200" kern="1200" dirty="0">
                <a:solidFill>
                  <a:schemeClr val="tx1"/>
                </a:solidFill>
                <a:effectLst/>
                <a:latin typeface="+mn-lt"/>
                <a:ea typeface="+mn-ea"/>
                <a:cs typeface="+mn-cs"/>
              </a:rPr>
              <a:t>Court of the gentiles, God made provision that the gentiles were to come up to his temple, that was back at Solomon's temple that was set when Solomon built the temple in the dedication. This was a place the nation, the foreigner could come and offer his prayers unto Jehovah.</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t>
            </a:r>
            <a:r>
              <a:rPr lang="en-US" sz="1200" i="1" kern="1200" cap="small" dirty="0">
                <a:solidFill>
                  <a:schemeClr val="tx1"/>
                </a:solidFill>
                <a:effectLst/>
                <a:latin typeface="+mn-lt"/>
                <a:ea typeface="+mn-ea"/>
                <a:cs typeface="+mn-cs"/>
              </a:rPr>
              <a:t>Be angry</a:t>
            </a:r>
            <a:r>
              <a:rPr lang="en-US" sz="1200" i="1" kern="1200" dirty="0">
                <a:solidFill>
                  <a:schemeClr val="tx1"/>
                </a:solidFill>
                <a:effectLst/>
                <a:latin typeface="+mn-lt"/>
                <a:ea typeface="+mn-ea"/>
                <a:cs typeface="+mn-cs"/>
              </a:rPr>
              <a:t>, </a:t>
            </a:r>
            <a:r>
              <a:rPr lang="en-US" sz="1200" i="1" kern="1200" cap="small" dirty="0">
                <a:solidFill>
                  <a:schemeClr val="tx1"/>
                </a:solidFill>
                <a:effectLst/>
                <a:latin typeface="+mn-lt"/>
                <a:ea typeface="+mn-ea"/>
                <a:cs typeface="+mn-cs"/>
              </a:rPr>
              <a:t>and</a:t>
            </a:r>
            <a:r>
              <a:rPr lang="en-US" sz="1200" i="1" kern="1200" dirty="0">
                <a:solidFill>
                  <a:schemeClr val="tx1"/>
                </a:solidFill>
                <a:effectLst/>
                <a:latin typeface="+mn-lt"/>
                <a:ea typeface="+mn-ea"/>
                <a:cs typeface="+mn-cs"/>
              </a:rPr>
              <a:t> yet </a:t>
            </a:r>
            <a:r>
              <a:rPr lang="en-US" sz="1200" i="1" kern="1200" cap="small" dirty="0">
                <a:solidFill>
                  <a:schemeClr val="tx1"/>
                </a:solidFill>
                <a:effectLst/>
                <a:latin typeface="+mn-lt"/>
                <a:ea typeface="+mn-ea"/>
                <a:cs typeface="+mn-cs"/>
              </a:rPr>
              <a:t>do not sin</a:t>
            </a:r>
            <a:r>
              <a:rPr lang="en-US" sz="1200" i="1" kern="1200" dirty="0">
                <a:solidFill>
                  <a:schemeClr val="tx1"/>
                </a:solidFill>
                <a:effectLst/>
                <a:latin typeface="+mn-lt"/>
                <a:ea typeface="+mn-ea"/>
                <a:cs typeface="+mn-cs"/>
              </a:rPr>
              <a:t>; do not let the sun go down on your anger,</a:t>
            </a:r>
            <a:r>
              <a:rPr lang="en-US" sz="1200" kern="1200" dirty="0">
                <a:solidFill>
                  <a:schemeClr val="tx1"/>
                </a:solidFill>
                <a:effectLst/>
                <a:latin typeface="+mn-lt"/>
                <a:ea typeface="+mn-ea"/>
                <a:cs typeface="+mn-cs"/>
              </a:rPr>
              <a:t>” (Ephesians 4:26, NASB95)</a:t>
            </a:r>
          </a:p>
          <a:p>
            <a:endParaRPr lang="en-US" dirty="0"/>
          </a:p>
        </p:txBody>
      </p:sp>
      <p:sp>
        <p:nvSpPr>
          <p:cNvPr id="4" name="Slide Number Placeholder 3"/>
          <p:cNvSpPr>
            <a:spLocks noGrp="1"/>
          </p:cNvSpPr>
          <p:nvPr>
            <p:ph type="sldNum" sz="quarter" idx="10"/>
          </p:nvPr>
        </p:nvSpPr>
        <p:spPr/>
        <p:txBody>
          <a:bodyPr/>
          <a:lstStyle/>
          <a:p>
            <a:fld id="{74202E31-83BA-4229-81B9-D3926151C7FF}" type="slidenum">
              <a:rPr lang="en-US" smtClean="0"/>
              <a:t>36</a:t>
            </a:fld>
            <a:endParaRPr lang="en-US"/>
          </a:p>
        </p:txBody>
      </p:sp>
    </p:spTree>
    <p:extLst>
      <p:ext uri="{BB962C8B-B14F-4D97-AF65-F5344CB8AC3E}">
        <p14:creationId xmlns:p14="http://schemas.microsoft.com/office/powerpoint/2010/main" val="3841937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occasion:</a:t>
            </a:r>
            <a:br>
              <a:rPr lang="en-US" dirty="0"/>
            </a:br>
            <a:r>
              <a:rPr lang="en-US" sz="1200" kern="1200" dirty="0">
                <a:solidFill>
                  <a:schemeClr val="tx1"/>
                </a:solidFill>
                <a:effectLst/>
                <a:latin typeface="+mn-lt"/>
                <a:ea typeface="+mn-ea"/>
                <a:cs typeface="+mn-cs"/>
              </a:rPr>
              <a:t>Matthew 12:38–40 (NASB95) </a:t>
            </a:r>
          </a:p>
          <a:p>
            <a:r>
              <a:rPr lang="en-US" sz="1200" u="none" strike="noStrike" kern="1200" baseline="30000" dirty="0">
                <a:solidFill>
                  <a:schemeClr val="tx1"/>
                </a:solidFill>
                <a:effectLst/>
                <a:latin typeface="+mn-lt"/>
                <a:ea typeface="+mn-ea"/>
                <a:cs typeface="+mn-cs"/>
              </a:rPr>
              <a:t>38</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Then some of the scribes and Pharisees said to Him, “Teacher, we want to see a sign from You.” </a:t>
            </a:r>
            <a:r>
              <a:rPr lang="en-US" sz="1200" u="none" strike="noStrike" kern="1200" baseline="30000" dirty="0">
                <a:solidFill>
                  <a:schemeClr val="tx1"/>
                </a:solidFill>
                <a:effectLst/>
                <a:latin typeface="+mn-lt"/>
                <a:ea typeface="+mn-ea"/>
                <a:cs typeface="+mn-cs"/>
              </a:rPr>
              <a:t>39</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But He answered and said to them, “An evil and adulterous generation craves for a sign; and </a:t>
            </a:r>
            <a:r>
              <a:rPr lang="en-US" sz="1200" i="1" kern="1200" dirty="0">
                <a:solidFill>
                  <a:schemeClr val="tx1"/>
                </a:solidFill>
                <a:effectLst/>
                <a:latin typeface="+mn-lt"/>
                <a:ea typeface="+mn-ea"/>
                <a:cs typeface="+mn-cs"/>
              </a:rPr>
              <a:t>yet</a:t>
            </a:r>
            <a:r>
              <a:rPr lang="en-US" sz="1200" kern="1200" dirty="0">
                <a:solidFill>
                  <a:schemeClr val="tx1"/>
                </a:solidFill>
                <a:effectLst/>
                <a:latin typeface="+mn-lt"/>
                <a:ea typeface="+mn-ea"/>
                <a:cs typeface="+mn-cs"/>
              </a:rPr>
              <a:t> no sign will be given to it but the sign of Jonah the prophet; </a:t>
            </a:r>
            <a:r>
              <a:rPr lang="en-US" sz="1200" u="none" strike="noStrike" kern="1200" baseline="30000" dirty="0">
                <a:solidFill>
                  <a:schemeClr val="tx1"/>
                </a:solidFill>
                <a:effectLst/>
                <a:latin typeface="+mn-lt"/>
                <a:ea typeface="+mn-ea"/>
                <a:cs typeface="+mn-cs"/>
              </a:rPr>
              <a:t>40</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 just as </a:t>
            </a:r>
            <a:r>
              <a:rPr lang="en-US" sz="1200" kern="1200" cap="small" dirty="0">
                <a:solidFill>
                  <a:schemeClr val="tx1"/>
                </a:solidFill>
                <a:effectLst/>
                <a:latin typeface="+mn-lt"/>
                <a:ea typeface="+mn-ea"/>
                <a:cs typeface="+mn-cs"/>
              </a:rPr>
              <a:t>Jonah was three days and three nights in the belly of the sea monster</a:t>
            </a:r>
            <a:r>
              <a:rPr lang="en-US" sz="1200" kern="1200" dirty="0">
                <a:solidFill>
                  <a:schemeClr val="tx1"/>
                </a:solidFill>
                <a:effectLst/>
                <a:latin typeface="+mn-lt"/>
                <a:ea typeface="+mn-ea"/>
                <a:cs typeface="+mn-cs"/>
              </a:rPr>
              <a:t>, so will the Son of Man be three days and three nights in the heart of the earth.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John 10:17–18 (NASB95) </a:t>
            </a:r>
          </a:p>
          <a:p>
            <a:r>
              <a:rPr lang="en-US" sz="1200" u="none" strike="noStrike" kern="1200" baseline="30000" dirty="0">
                <a:solidFill>
                  <a:schemeClr val="tx1"/>
                </a:solidFill>
                <a:effectLst/>
                <a:latin typeface="+mn-lt"/>
                <a:ea typeface="+mn-ea"/>
                <a:cs typeface="+mn-cs"/>
              </a:rPr>
              <a:t>17</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 this reason the Father loves Me, because I lay down My life so that I may take it again. </a:t>
            </a:r>
            <a:r>
              <a:rPr lang="en-US" sz="1200" u="none" strike="noStrike" kern="1200" baseline="30000" dirty="0">
                <a:solidFill>
                  <a:schemeClr val="tx1"/>
                </a:solidFill>
                <a:effectLst/>
                <a:latin typeface="+mn-lt"/>
                <a:ea typeface="+mn-ea"/>
                <a:cs typeface="+mn-cs"/>
              </a:rPr>
              <a:t>18</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“No one has taken it away from Me, but I lay it down on My own initiative. </a:t>
            </a:r>
            <a:r>
              <a:rPr lang="en-US" sz="1200" b="1" kern="1200" dirty="0">
                <a:solidFill>
                  <a:schemeClr val="tx1"/>
                </a:solidFill>
                <a:effectLst/>
                <a:latin typeface="+mn-lt"/>
                <a:ea typeface="+mn-ea"/>
                <a:cs typeface="+mn-cs"/>
              </a:rPr>
              <a:t>I have authority to lay it down, and I have authority to take it up again. This commandment I received from My Father.</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202E31-83BA-4229-81B9-D3926151C7FF}" type="slidenum">
              <a:rPr lang="en-US" smtClean="0"/>
              <a:t>37</a:t>
            </a:fld>
            <a:endParaRPr lang="en-US"/>
          </a:p>
        </p:txBody>
      </p:sp>
    </p:spTree>
    <p:extLst>
      <p:ext uri="{BB962C8B-B14F-4D97-AF65-F5344CB8AC3E}">
        <p14:creationId xmlns:p14="http://schemas.microsoft.com/office/powerpoint/2010/main" val="881585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Then we have John the Baptist’s introduction beginning in vs. 19:</a:t>
            </a:r>
            <a:br>
              <a:rPr lang="en-US" baseline="0" dirty="0"/>
            </a:br>
            <a:r>
              <a:rPr lang="en-US" baseline="0" dirty="0"/>
              <a:t>--</a:t>
            </a:r>
            <a:br>
              <a:rPr lang="en-US" baseline="0" dirty="0"/>
            </a:br>
            <a:r>
              <a:rPr lang="en-US" baseline="0" dirty="0"/>
              <a:t>vs. 29, speaking to his disciples …</a:t>
            </a:r>
          </a:p>
          <a:p>
            <a:r>
              <a:rPr lang="en-US" baseline="0" dirty="0"/>
              <a:t>---</a:t>
            </a:r>
          </a:p>
          <a:p>
            <a:r>
              <a:rPr lang="en-US" baseline="0" dirty="0"/>
              <a:t>John the Baptist’s testimony was that Jesus was the lamb of God, fulfilling Isaiah 53 as the great sacrifice for sin in the world.</a:t>
            </a:r>
          </a:p>
        </p:txBody>
      </p:sp>
      <p:sp>
        <p:nvSpPr>
          <p:cNvPr id="4" name="Slide Number Placeholder 3"/>
          <p:cNvSpPr>
            <a:spLocks noGrp="1"/>
          </p:cNvSpPr>
          <p:nvPr>
            <p:ph type="sldNum" sz="quarter" idx="10"/>
          </p:nvPr>
        </p:nvSpPr>
        <p:spPr/>
        <p:txBody>
          <a:bodyPr/>
          <a:lstStyle/>
          <a:p>
            <a:fld id="{74202E31-83BA-4229-81B9-D3926151C7FF}" type="slidenum">
              <a:rPr lang="en-US" smtClean="0"/>
              <a:t>4</a:t>
            </a:fld>
            <a:endParaRPr lang="en-US"/>
          </a:p>
        </p:txBody>
      </p:sp>
    </p:spTree>
    <p:extLst>
      <p:ext uri="{BB962C8B-B14F-4D97-AF65-F5344CB8AC3E}">
        <p14:creationId xmlns:p14="http://schemas.microsoft.com/office/powerpoint/2010/main" val="38195589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202E31-83BA-4229-81B9-D3926151C7FF}" type="slidenum">
              <a:rPr lang="en-US" smtClean="0"/>
              <a:t>38</a:t>
            </a:fld>
            <a:endParaRPr lang="en-US"/>
          </a:p>
        </p:txBody>
      </p:sp>
    </p:spTree>
    <p:extLst>
      <p:ext uri="{BB962C8B-B14F-4D97-AF65-F5344CB8AC3E}">
        <p14:creationId xmlns:p14="http://schemas.microsoft.com/office/powerpoint/2010/main" val="36953081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Kgs 5, 8; 2 Chron.</a:t>
            </a:r>
            <a:r>
              <a:rPr lang="en-US" baseline="0" dirty="0"/>
              <a:t> 6</a:t>
            </a:r>
            <a:endParaRPr lang="en-US" dirty="0"/>
          </a:p>
        </p:txBody>
      </p:sp>
      <p:sp>
        <p:nvSpPr>
          <p:cNvPr id="4" name="Slide Number Placeholder 3"/>
          <p:cNvSpPr>
            <a:spLocks noGrp="1"/>
          </p:cNvSpPr>
          <p:nvPr>
            <p:ph type="sldNum" sz="quarter" idx="10"/>
          </p:nvPr>
        </p:nvSpPr>
        <p:spPr/>
        <p:txBody>
          <a:bodyPr/>
          <a:lstStyle/>
          <a:p>
            <a:fld id="{74202E31-83BA-4229-81B9-D3926151C7FF}" type="slidenum">
              <a:rPr lang="en-US" smtClean="0"/>
              <a:t>39</a:t>
            </a:fld>
            <a:endParaRPr lang="en-US"/>
          </a:p>
        </p:txBody>
      </p:sp>
    </p:spTree>
    <p:extLst>
      <p:ext uri="{BB962C8B-B14F-4D97-AF65-F5344CB8AC3E}">
        <p14:creationId xmlns:p14="http://schemas.microsoft.com/office/powerpoint/2010/main" val="32773033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John 10:30 (NASB95) - </a:t>
            </a:r>
            <a:r>
              <a:rPr lang="en-US" sz="1200" u="none" strike="noStrike" kern="1200" baseline="30000" dirty="0">
                <a:solidFill>
                  <a:schemeClr val="tx1"/>
                </a:solidFill>
                <a:effectLst/>
                <a:latin typeface="+mn-lt"/>
                <a:ea typeface="+mn-ea"/>
                <a:cs typeface="+mn-cs"/>
              </a:rPr>
              <a:t>30</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 and the Father are one.”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John 10:17–18 (NASB95) </a:t>
            </a:r>
          </a:p>
          <a:p>
            <a:r>
              <a:rPr lang="en-US" sz="1200" u="none" strike="noStrike" kern="1200" baseline="30000" dirty="0">
                <a:solidFill>
                  <a:schemeClr val="tx1"/>
                </a:solidFill>
                <a:effectLst/>
                <a:latin typeface="+mn-lt"/>
                <a:ea typeface="+mn-ea"/>
                <a:cs typeface="+mn-cs"/>
              </a:rPr>
              <a:t>17</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 this reason the Father loves Me, because I lay down My life so that I may take it again. </a:t>
            </a:r>
            <a:r>
              <a:rPr lang="en-US" sz="1200" u="none" strike="noStrike" kern="1200" baseline="30000" dirty="0">
                <a:solidFill>
                  <a:schemeClr val="tx1"/>
                </a:solidFill>
                <a:effectLst/>
                <a:latin typeface="+mn-lt"/>
                <a:ea typeface="+mn-ea"/>
                <a:cs typeface="+mn-cs"/>
              </a:rPr>
              <a:t>18</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“No one has taken it away from Me, but I lay it down on My own initiative. I have authority to lay it down, and I have authority to take it up again. This commandment I received from My Father.” </a:t>
            </a:r>
          </a:p>
          <a:p>
            <a:endParaRPr lang="en-US" dirty="0"/>
          </a:p>
        </p:txBody>
      </p:sp>
      <p:sp>
        <p:nvSpPr>
          <p:cNvPr id="4" name="Slide Number Placeholder 3"/>
          <p:cNvSpPr>
            <a:spLocks noGrp="1"/>
          </p:cNvSpPr>
          <p:nvPr>
            <p:ph type="sldNum" sz="quarter" idx="10"/>
          </p:nvPr>
        </p:nvSpPr>
        <p:spPr/>
        <p:txBody>
          <a:bodyPr/>
          <a:lstStyle/>
          <a:p>
            <a:fld id="{74202E31-83BA-4229-81B9-D3926151C7FF}" type="slidenum">
              <a:rPr lang="en-US" smtClean="0"/>
              <a:t>40</a:t>
            </a:fld>
            <a:endParaRPr lang="en-US"/>
          </a:p>
        </p:txBody>
      </p:sp>
    </p:spTree>
    <p:extLst>
      <p:ext uri="{BB962C8B-B14F-4D97-AF65-F5344CB8AC3E}">
        <p14:creationId xmlns:p14="http://schemas.microsoft.com/office/powerpoint/2010/main" val="15092089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Our salvation</a:t>
            </a:r>
            <a:r>
              <a:rPr lang="en-US" baseline="0" dirty="0"/>
              <a:t> depends on worshipping in Spirit and Truth and our individual hearts being focused on him! Can we say “Christ lives in me?”</a:t>
            </a:r>
            <a:br>
              <a:rPr lang="en-US" baseline="0" dirty="0"/>
            </a:br>
            <a:br>
              <a:rPr lang="en-US" baseline="0" dirty="0"/>
            </a:b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“God is spirit, and those who worship Him must worship in spirit and truth.”</a:t>
            </a:r>
            <a:r>
              <a:rPr lang="en-US" sz="1200" kern="1200" dirty="0">
                <a:solidFill>
                  <a:schemeClr val="tx1"/>
                </a:solidFill>
                <a:effectLst/>
                <a:latin typeface="+mn-lt"/>
                <a:ea typeface="+mn-ea"/>
                <a:cs typeface="+mn-cs"/>
              </a:rPr>
              <a:t>” (John 4:24, NASB95) </a:t>
            </a:r>
          </a:p>
          <a:p>
            <a:pPr marL="0" marR="0" indent="0" algn="l" defTabSz="914400" rtl="0" eaLnBrk="1" fontAlgn="auto" latinLnBrk="0" hangingPunct="1">
              <a:lnSpc>
                <a:spcPct val="100000"/>
              </a:lnSpc>
              <a:spcBef>
                <a:spcPts val="0"/>
              </a:spcBef>
              <a:spcAft>
                <a:spcPts val="0"/>
              </a:spcAft>
              <a:buClrTx/>
              <a:buSzTx/>
              <a:buFontTx/>
              <a:buNone/>
              <a:tabLst/>
              <a:defRPr/>
            </a:pPr>
            <a:br>
              <a:rPr lang="en-US" baseline="0" dirty="0"/>
            </a:b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Or do you not know that your body is a temple of the Holy Spirit who is in you, whom you have from God, and that you are not your own? For you have been bought with a price: therefore glorify God in your body.</a:t>
            </a:r>
            <a:r>
              <a:rPr lang="en-US" sz="1200" kern="1200" dirty="0">
                <a:solidFill>
                  <a:schemeClr val="tx1"/>
                </a:solidFill>
                <a:effectLst/>
                <a:latin typeface="+mn-lt"/>
                <a:ea typeface="+mn-ea"/>
                <a:cs typeface="+mn-cs"/>
              </a:rPr>
              <a:t>” (1 Corinthians 6:19–20, NASB95) </a:t>
            </a:r>
            <a:br>
              <a:rPr lang="en-US" baseline="0" dirty="0"/>
            </a:br>
            <a:endParaRPr lang="en-US" dirty="0"/>
          </a:p>
        </p:txBody>
      </p:sp>
      <p:sp>
        <p:nvSpPr>
          <p:cNvPr id="4" name="Slide Number Placeholder 3"/>
          <p:cNvSpPr>
            <a:spLocks noGrp="1"/>
          </p:cNvSpPr>
          <p:nvPr>
            <p:ph type="sldNum" sz="quarter" idx="10"/>
          </p:nvPr>
        </p:nvSpPr>
        <p:spPr/>
        <p:txBody>
          <a:bodyPr/>
          <a:lstStyle/>
          <a:p>
            <a:fld id="{74202E31-83BA-4229-81B9-D3926151C7FF}" type="slidenum">
              <a:rPr lang="en-US" smtClean="0"/>
              <a:t>42</a:t>
            </a:fld>
            <a:endParaRPr lang="en-US"/>
          </a:p>
        </p:txBody>
      </p:sp>
    </p:spTree>
    <p:extLst>
      <p:ext uri="{BB962C8B-B14F-4D97-AF65-F5344CB8AC3E}">
        <p14:creationId xmlns:p14="http://schemas.microsoft.com/office/powerpoint/2010/main" val="2654650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John the Baptist’s 2</a:t>
            </a:r>
            <a:r>
              <a:rPr lang="en-US" baseline="30000" dirty="0"/>
              <a:t>nd</a:t>
            </a:r>
            <a:r>
              <a:rPr lang="en-US" baseline="0" dirty="0"/>
              <a:t> testimony was about Jesus’ baptism, that he didn’t recognize Him, but God told him …</a:t>
            </a:r>
          </a:p>
          <a:p>
            <a:r>
              <a:rPr lang="en-US" baseline="0" dirty="0"/>
              <a:t>---</a:t>
            </a:r>
          </a:p>
          <a:p>
            <a:r>
              <a:rPr lang="en-US" baseline="0" dirty="0"/>
              <a:t>After </a:t>
            </a:r>
            <a:r>
              <a:rPr lang="en-US" baseline="0" dirty="0" err="1"/>
              <a:t>Jn</a:t>
            </a:r>
            <a:r>
              <a:rPr lang="en-US" baseline="0" dirty="0"/>
              <a:t> 1:32-34:</a:t>
            </a:r>
          </a:p>
          <a:p>
            <a:r>
              <a:rPr lang="en-US" sz="1200" kern="1200" dirty="0">
                <a:solidFill>
                  <a:schemeClr val="tx1"/>
                </a:solidFill>
                <a:effectLst/>
                <a:latin typeface="+mn-lt"/>
                <a:ea typeface="+mn-ea"/>
                <a:cs typeface="+mn-cs"/>
              </a:rPr>
              <a:t>John the Baptist's testimony was that he was the "Lamb of God", he was the "Son of God'. Through him the Holy Spirit would be given. I baptize you with water but this is the One who baptizes in the Holy Spirit (Lk 3:16).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Later on, John the Baptist with two of his disciples said: </a:t>
            </a:r>
            <a:r>
              <a:rPr lang="en-US" sz="1200" kern="1200" baseline="0" dirty="0" err="1">
                <a:solidFill>
                  <a:schemeClr val="tx1"/>
                </a:solidFill>
                <a:effectLst/>
                <a:latin typeface="+mn-lt"/>
                <a:ea typeface="+mn-ea"/>
                <a:cs typeface="+mn-cs"/>
              </a:rPr>
              <a:t>Jn</a:t>
            </a:r>
            <a:r>
              <a:rPr lang="en-US" sz="1200" kern="1200" baseline="0" dirty="0">
                <a:solidFill>
                  <a:schemeClr val="tx1"/>
                </a:solidFill>
                <a:effectLst/>
                <a:latin typeface="+mn-lt"/>
                <a:ea typeface="+mn-ea"/>
                <a:cs typeface="+mn-cs"/>
              </a:rPr>
              <a:t> 1:35-37</a:t>
            </a:r>
          </a:p>
        </p:txBody>
      </p:sp>
      <p:sp>
        <p:nvSpPr>
          <p:cNvPr id="4" name="Slide Number Placeholder 3"/>
          <p:cNvSpPr>
            <a:spLocks noGrp="1"/>
          </p:cNvSpPr>
          <p:nvPr>
            <p:ph type="sldNum" sz="quarter" idx="10"/>
          </p:nvPr>
        </p:nvSpPr>
        <p:spPr/>
        <p:txBody>
          <a:bodyPr/>
          <a:lstStyle/>
          <a:p>
            <a:fld id="{74202E31-83BA-4229-81B9-D3926151C7FF}" type="slidenum">
              <a:rPr lang="en-US" smtClean="0"/>
              <a:t>5</a:t>
            </a:fld>
            <a:endParaRPr lang="en-US"/>
          </a:p>
        </p:txBody>
      </p:sp>
    </p:spTree>
    <p:extLst>
      <p:ext uri="{BB962C8B-B14F-4D97-AF65-F5344CB8AC3E}">
        <p14:creationId xmlns:p14="http://schemas.microsoft.com/office/powerpoint/2010/main" val="3900844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After a short time, Andrew found Peter and said: “We have found the Messiah”</a:t>
            </a: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202E31-83BA-4229-81B9-D3926151C7FF}" type="slidenum">
              <a:rPr lang="en-US" smtClean="0"/>
              <a:t>6</a:t>
            </a:fld>
            <a:endParaRPr lang="en-US"/>
          </a:p>
        </p:txBody>
      </p:sp>
    </p:spTree>
    <p:extLst>
      <p:ext uri="{BB962C8B-B14F-4D97-AF65-F5344CB8AC3E}">
        <p14:creationId xmlns:p14="http://schemas.microsoft.com/office/powerpoint/2010/main" val="2552365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Jesus called Philip, Philip went to Nathaniel</a:t>
            </a:r>
            <a:r>
              <a:rPr lang="en-US" sz="1200" kern="1200" baseline="0" dirty="0">
                <a:solidFill>
                  <a:schemeClr val="tx1"/>
                </a:solidFill>
                <a:effectLst/>
                <a:latin typeface="+mn-lt"/>
                <a:ea typeface="+mn-ea"/>
                <a:cs typeface="+mn-cs"/>
              </a:rPr>
              <a:t> and said … </a:t>
            </a:r>
          </a:p>
        </p:txBody>
      </p:sp>
      <p:sp>
        <p:nvSpPr>
          <p:cNvPr id="4" name="Slide Number Placeholder 3"/>
          <p:cNvSpPr>
            <a:spLocks noGrp="1"/>
          </p:cNvSpPr>
          <p:nvPr>
            <p:ph type="sldNum" sz="quarter" idx="10"/>
          </p:nvPr>
        </p:nvSpPr>
        <p:spPr/>
        <p:txBody>
          <a:bodyPr/>
          <a:lstStyle/>
          <a:p>
            <a:fld id="{74202E31-83BA-4229-81B9-D3926151C7FF}" type="slidenum">
              <a:rPr lang="en-US" smtClean="0"/>
              <a:t>7</a:t>
            </a:fld>
            <a:endParaRPr lang="en-US"/>
          </a:p>
        </p:txBody>
      </p:sp>
    </p:spTree>
    <p:extLst>
      <p:ext uri="{BB962C8B-B14F-4D97-AF65-F5344CB8AC3E}">
        <p14:creationId xmlns:p14="http://schemas.microsoft.com/office/powerpoint/2010/main" val="4157070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202E31-83BA-4229-81B9-D3926151C7FF}" type="slidenum">
              <a:rPr lang="en-US" smtClean="0"/>
              <a:t>8</a:t>
            </a:fld>
            <a:endParaRPr lang="en-US"/>
          </a:p>
        </p:txBody>
      </p:sp>
    </p:spTree>
    <p:extLst>
      <p:ext uri="{BB962C8B-B14F-4D97-AF65-F5344CB8AC3E}">
        <p14:creationId xmlns:p14="http://schemas.microsoft.com/office/powerpoint/2010/main" val="189282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ea typeface="+mn-ea"/>
                <a:cs typeface="+mn-cs"/>
              </a:rPr>
              <a:t>1</a:t>
            </a:r>
            <a:r>
              <a:rPr lang="en-US" sz="1200" kern="1200" baseline="30000" dirty="0">
                <a:solidFill>
                  <a:schemeClr val="tx1"/>
                </a:solidFill>
                <a:effectLst/>
                <a:latin typeface="+mn-lt"/>
                <a:ea typeface="+mn-ea"/>
                <a:cs typeface="+mn-cs"/>
              </a:rPr>
              <a:t>st</a:t>
            </a:r>
            <a:r>
              <a:rPr lang="en-US" sz="1200" kern="1200" baseline="0" dirty="0">
                <a:solidFill>
                  <a:schemeClr val="tx1"/>
                </a:solidFill>
                <a:effectLst/>
                <a:latin typeface="+mn-lt"/>
                <a:ea typeface="+mn-ea"/>
                <a:cs typeface="+mn-cs"/>
              </a:rPr>
              <a:t> 4 chapters are devoted to Jesus introduction.</a:t>
            </a:r>
            <a:br>
              <a:rPr lang="en-US" sz="1200" kern="1200" baseline="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chapter 1 we have the testimony of John the Apostle, John the Baptist</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3 disciples: Andrew, Philip, Nathanael.</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This morning we are looking at </a:t>
            </a:r>
            <a:r>
              <a:rPr lang="en-US" sz="1200" kern="1200" dirty="0" err="1">
                <a:solidFill>
                  <a:schemeClr val="tx1"/>
                </a:solidFill>
                <a:effectLst/>
                <a:latin typeface="+mn-lt"/>
                <a:ea typeface="+mn-ea"/>
                <a:cs typeface="+mn-cs"/>
              </a:rPr>
              <a:t>Ch</a:t>
            </a:r>
            <a:r>
              <a:rPr lang="en-US" sz="1200" kern="1200" dirty="0">
                <a:solidFill>
                  <a:schemeClr val="tx1"/>
                </a:solidFill>
                <a:effectLst/>
                <a:latin typeface="+mn-lt"/>
                <a:ea typeface="+mn-ea"/>
                <a:cs typeface="+mn-cs"/>
              </a:rPr>
              <a:t> 2 – Jesus</a:t>
            </a:r>
            <a:r>
              <a:rPr lang="en-US" sz="1200" kern="1200" baseline="0" dirty="0">
                <a:solidFill>
                  <a:schemeClr val="tx1"/>
                </a:solidFill>
                <a:effectLst/>
                <a:latin typeface="+mn-lt"/>
                <a:ea typeface="+mn-ea"/>
                <a:cs typeface="+mn-cs"/>
              </a:rPr>
              <a:t> introduction of Himself.</a:t>
            </a:r>
            <a:br>
              <a:rPr lang="en-US" sz="1200" kern="1200" baseline="0" dirty="0">
                <a:solidFill>
                  <a:schemeClr val="tx1"/>
                </a:solidFill>
                <a:effectLst/>
                <a:latin typeface="+mn-lt"/>
                <a:ea typeface="+mn-ea"/>
                <a:cs typeface="+mn-cs"/>
              </a:rPr>
            </a:br>
            <a:r>
              <a:rPr lang="en-US" sz="1200" kern="1200" baseline="0" dirty="0">
                <a:solidFill>
                  <a:schemeClr val="tx1"/>
                </a:solidFill>
                <a:effectLst/>
                <a:latin typeface="+mn-lt"/>
                <a:ea typeface="+mn-ea"/>
                <a:cs typeface="+mn-cs"/>
              </a:rPr>
              <a:t>---</a:t>
            </a:r>
            <a:br>
              <a:rPr lang="en-US" sz="1200" kern="1200" baseline="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Ch</a:t>
            </a:r>
            <a:r>
              <a:rPr lang="en-US" sz="1200" kern="1200" dirty="0">
                <a:solidFill>
                  <a:schemeClr val="tx1"/>
                </a:solidFill>
                <a:effectLst/>
                <a:latin typeface="+mn-lt"/>
                <a:ea typeface="+mn-ea"/>
                <a:cs typeface="+mn-cs"/>
              </a:rPr>
              <a:t> 5 begins</a:t>
            </a:r>
            <a:r>
              <a:rPr lang="en-US" sz="1200" kern="1200" baseline="0" dirty="0">
                <a:solidFill>
                  <a:schemeClr val="tx1"/>
                </a:solidFill>
                <a:effectLst/>
                <a:latin typeface="+mn-lt"/>
                <a:ea typeface="+mn-ea"/>
                <a:cs typeface="+mn-cs"/>
              </a:rPr>
              <a:t> a</a:t>
            </a:r>
            <a:r>
              <a:rPr lang="en-US" sz="1200" kern="1200" dirty="0">
                <a:solidFill>
                  <a:schemeClr val="tx1"/>
                </a:solidFill>
                <a:effectLst/>
                <a:latin typeface="+mn-lt"/>
                <a:ea typeface="+mn-ea"/>
                <a:cs typeface="+mn-cs"/>
              </a:rPr>
              <a:t> period of intense controversy over who He was, conflict between Him and the Jews.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Very logical book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John develops his introduction, then enters into the period of controversy then His final speech to the apostles, then His trials and crucifixion.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John is introducing Jesus as the Son of God, offering evidence that he is the Christ the Son of God of whom they have been looking. Very strong book of evidence in the NT. </a:t>
            </a: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202E31-83BA-4229-81B9-D3926151C7FF}" type="slidenum">
              <a:rPr lang="en-US" smtClean="0"/>
              <a:t>9</a:t>
            </a:fld>
            <a:endParaRPr lang="en-US"/>
          </a:p>
        </p:txBody>
      </p:sp>
    </p:spTree>
    <p:extLst>
      <p:ext uri="{BB962C8B-B14F-4D97-AF65-F5344CB8AC3E}">
        <p14:creationId xmlns:p14="http://schemas.microsoft.com/office/powerpoint/2010/main" val="125190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Jesus invited Philip to follow him (1:43</a:t>
            </a:r>
            <a:r>
              <a:rPr lang="en-US" sz="1200" kern="1200" dirty="0">
                <a:solidFill>
                  <a:schemeClr val="tx1"/>
                </a:solidFill>
                <a:latin typeface="+mn-lt"/>
                <a:ea typeface="+mn-ea"/>
                <a:cs typeface="+mn-cs"/>
              </a:rPr>
              <a:t>‑44). Many believe, therefore, that the wedding in Cana of Galilee was on the third day after Jesus called Phillip.</a:t>
            </a:r>
            <a:r>
              <a:rPr lang="en-US" sz="1200" kern="1200" baseline="0" dirty="0">
                <a:solidFill>
                  <a:schemeClr val="tx1"/>
                </a:solidFill>
                <a:latin typeface="+mn-lt"/>
                <a:ea typeface="+mn-ea"/>
                <a:cs typeface="+mn-cs"/>
              </a:rPr>
              <a:t> -</a:t>
            </a:r>
            <a:r>
              <a:rPr lang="en-US" dirty="0"/>
              <a:t> Harkrider.</a:t>
            </a:r>
          </a:p>
        </p:txBody>
      </p:sp>
      <p:sp>
        <p:nvSpPr>
          <p:cNvPr id="4" name="Slide Number Placeholder 3"/>
          <p:cNvSpPr>
            <a:spLocks noGrp="1"/>
          </p:cNvSpPr>
          <p:nvPr>
            <p:ph type="sldNum" sz="quarter" idx="10"/>
          </p:nvPr>
        </p:nvSpPr>
        <p:spPr/>
        <p:txBody>
          <a:bodyPr/>
          <a:lstStyle/>
          <a:p>
            <a:fld id="{74202E31-83BA-4229-81B9-D3926151C7FF}" type="slidenum">
              <a:rPr lang="en-US" smtClean="0"/>
              <a:t>11</a:t>
            </a:fld>
            <a:endParaRPr lang="en-US"/>
          </a:p>
        </p:txBody>
      </p:sp>
    </p:spTree>
    <p:extLst>
      <p:ext uri="{BB962C8B-B14F-4D97-AF65-F5344CB8AC3E}">
        <p14:creationId xmlns:p14="http://schemas.microsoft.com/office/powerpoint/2010/main" val="23156328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019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2194373" y="3674057"/>
            <a:ext cx="1986920" cy="350935"/>
          </a:xfrm>
        </p:spPr>
        <p:txBody>
          <a:bodyPr>
            <a:normAutofit/>
          </a:bodyPr>
          <a:lstStyle>
            <a:lvl1pPr>
              <a:defRPr sz="1600">
                <a:solidFill>
                  <a:srgbClr val="D8AA5B"/>
                </a:solidFill>
              </a:defRPr>
            </a:lvl1pPr>
          </a:lstStyle>
          <a:p>
            <a:pPr lvl="0"/>
            <a:r>
              <a:rPr lang="en-US" dirty="0"/>
              <a:t>Add Your Subtitle</a:t>
            </a:r>
          </a:p>
        </p:txBody>
      </p:sp>
    </p:spTree>
    <p:extLst>
      <p:ext uri="{BB962C8B-B14F-4D97-AF65-F5344CB8AC3E}">
        <p14:creationId xmlns:p14="http://schemas.microsoft.com/office/powerpoint/2010/main" val="1018787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6531" y="1652924"/>
            <a:ext cx="5096058" cy="1762545"/>
          </a:xfrm>
        </p:spPr>
        <p:txBody>
          <a:bodyPr/>
          <a:lstStyle/>
          <a:p>
            <a:r>
              <a:rPr lang="en-US" dirty="0"/>
              <a:t>Add Your Title</a:t>
            </a:r>
          </a:p>
        </p:txBody>
      </p:sp>
      <p:sp>
        <p:nvSpPr>
          <p:cNvPr id="6" name="Text Placeholder 3"/>
          <p:cNvSpPr>
            <a:spLocks noGrp="1"/>
          </p:cNvSpPr>
          <p:nvPr>
            <p:ph type="body" sz="quarter" idx="11" hasCustomPrompt="1"/>
          </p:nvPr>
        </p:nvSpPr>
        <p:spPr>
          <a:xfrm>
            <a:off x="2194373" y="3674057"/>
            <a:ext cx="1986920" cy="350935"/>
          </a:xfrm>
        </p:spPr>
        <p:txBody>
          <a:bodyPr>
            <a:normAutofit/>
          </a:bodyPr>
          <a:lstStyle>
            <a:lvl1pPr>
              <a:defRPr sz="1600">
                <a:solidFill>
                  <a:srgbClr val="D8AA5B"/>
                </a:solidFill>
              </a:defRPr>
            </a:lvl1pPr>
          </a:lstStyle>
          <a:p>
            <a:pPr lvl="0"/>
            <a:r>
              <a:rPr lang="en-US" dirty="0"/>
              <a:t>Add Your Subtitle</a:t>
            </a:r>
          </a:p>
        </p:txBody>
      </p:sp>
    </p:spTree>
    <p:extLst>
      <p:ext uri="{BB962C8B-B14F-4D97-AF65-F5344CB8AC3E}">
        <p14:creationId xmlns:p14="http://schemas.microsoft.com/office/powerpoint/2010/main" val="3366272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255661" y="395812"/>
            <a:ext cx="4954808" cy="597958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941050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255661" y="395812"/>
            <a:ext cx="4954808" cy="597958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630400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56297" y="5068197"/>
            <a:ext cx="3171792" cy="1141941"/>
          </a:xfrm>
        </p:spPr>
        <p:txBody>
          <a:bodyPr>
            <a:normAutofit/>
          </a:bodyPr>
          <a:lstStyle>
            <a:lvl1pPr>
              <a:defRPr sz="1600"/>
            </a:lvl1pPr>
          </a:lstStyle>
          <a:p>
            <a:r>
              <a:rPr lang="en-US" dirty="0"/>
              <a:t>Add Your Title</a:t>
            </a:r>
          </a:p>
        </p:txBody>
      </p:sp>
      <p:sp>
        <p:nvSpPr>
          <p:cNvPr id="6" name="Text Placeholder 6"/>
          <p:cNvSpPr>
            <a:spLocks noGrp="1"/>
          </p:cNvSpPr>
          <p:nvPr>
            <p:ph type="body" sz="quarter" idx="10" hasCustomPrompt="1"/>
          </p:nvPr>
        </p:nvSpPr>
        <p:spPr>
          <a:xfrm>
            <a:off x="255661" y="395812"/>
            <a:ext cx="4954808" cy="597958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343601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526737" y="561830"/>
            <a:ext cx="8160063" cy="4486813"/>
          </a:xfrm>
        </p:spPr>
        <p:txBody>
          <a:bodyPr anchor="ctr"/>
          <a:lstStyle>
            <a:lvl1pPr marL="0" indent="0">
              <a:buFont typeface="Arial"/>
              <a:buNone/>
              <a:defRPr/>
            </a:lvl1pPr>
            <a:lvl2pPr marL="457200" indent="0">
              <a:buNone/>
              <a:defRPr/>
            </a:lvl2pPr>
            <a:lvl3pPr marL="914400" indent="0">
              <a:buFont typeface="Arial"/>
              <a:buNone/>
              <a:defRPr/>
            </a:lvl3pPr>
            <a:lvl4pPr marL="1371600" indent="0">
              <a:buFont typeface="Arial"/>
              <a:buNone/>
              <a:defRPr/>
            </a:lvl4pPr>
            <a:lvl5pPr marL="1828800"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527050" y="5361518"/>
            <a:ext cx="8159750" cy="990253"/>
          </a:xfrm>
        </p:spPr>
        <p:txBody>
          <a:bodyPr>
            <a:normAutofit/>
          </a:bodyPr>
          <a:lstStyle>
            <a:lvl1pPr>
              <a:defRPr sz="1400" baseline="0"/>
            </a:lvl1pPr>
          </a:lstStyle>
          <a:p>
            <a:pPr lvl="0"/>
            <a:r>
              <a:rPr lang="en-US" dirty="0"/>
              <a:t>Add Verse Here</a:t>
            </a:r>
          </a:p>
        </p:txBody>
      </p:sp>
    </p:spTree>
    <p:extLst>
      <p:ext uri="{BB962C8B-B14F-4D97-AF65-F5344CB8AC3E}">
        <p14:creationId xmlns:p14="http://schemas.microsoft.com/office/powerpoint/2010/main" val="4063350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526737" y="561829"/>
            <a:ext cx="8160063" cy="5805547"/>
          </a:xfrm>
        </p:spPr>
        <p:txBody>
          <a:bodyPr anchor="ctr"/>
          <a:lstStyle>
            <a:lvl1pPr marL="0" indent="0">
              <a:buFont typeface="Arial"/>
              <a:buNone/>
              <a:defRPr/>
            </a:lvl1pPr>
            <a:lvl2pPr marL="457200" indent="0">
              <a:buNone/>
              <a:defRPr/>
            </a:lvl2pPr>
            <a:lvl3pPr marL="914400" indent="0">
              <a:buFont typeface="Arial"/>
              <a:buNone/>
              <a:defRPr/>
            </a:lvl3pPr>
            <a:lvl4pPr marL="1371600" indent="0">
              <a:buFont typeface="Arial"/>
              <a:buNone/>
              <a:defRPr/>
            </a:lvl4pPr>
            <a:lvl5pPr marL="1828800" indent="0">
              <a:buFont typeface="Arial"/>
              <a:buNone/>
              <a:defRPr/>
            </a:lvl5pPr>
          </a:lstStyle>
          <a:p>
            <a:pPr lvl="0"/>
            <a:r>
              <a:rPr lang="en-US" dirty="0"/>
              <a:t>Add Your Text Here</a:t>
            </a:r>
          </a:p>
        </p:txBody>
      </p:sp>
    </p:spTree>
    <p:extLst>
      <p:ext uri="{BB962C8B-B14F-4D97-AF65-F5344CB8AC3E}">
        <p14:creationId xmlns:p14="http://schemas.microsoft.com/office/powerpoint/2010/main" val="3822514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pPr/>
              <a:t>5/14/2016</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FB56013-B943-42BA-886F-6F9D4EB85E9D}" type="slidenum">
              <a:rPr lang="en-US" smtClean="0"/>
              <a:pPr/>
              <a:t>‹#›</a:t>
            </a:fld>
            <a:endParaRPr lang="en-US"/>
          </a:p>
        </p:txBody>
      </p:sp>
    </p:spTree>
    <p:extLst>
      <p:ext uri="{BB962C8B-B14F-4D97-AF65-F5344CB8AC3E}">
        <p14:creationId xmlns:p14="http://schemas.microsoft.com/office/powerpoint/2010/main" val="3072322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1" cstate="prin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pPr/>
              <a:t>5/14/2016</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pPr/>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4" r:id="rId2"/>
    <p:sldLayoutId id="2147483651" r:id="rId3"/>
    <p:sldLayoutId id="2147483652" r:id="rId4"/>
    <p:sldLayoutId id="2147483656" r:id="rId5"/>
    <p:sldLayoutId id="2147483655" r:id="rId6"/>
    <p:sldLayoutId id="2147483650" r:id="rId7"/>
    <p:sldLayoutId id="2147483657" r:id="rId8"/>
    <p:sldLayoutId id="2147483658" r:id="rId9"/>
  </p:sldLayoutIdLst>
  <p:txStyles>
    <p:titleStyle>
      <a:lvl1pPr algn="ctr" defTabSz="914400" rtl="0" eaLnBrk="1" latinLnBrk="0" hangingPunct="1">
        <a:spcBef>
          <a:spcPct val="0"/>
        </a:spcBef>
        <a:buNone/>
        <a:defRPr sz="4400" kern="1200">
          <a:solidFill>
            <a:schemeClr val="tx1"/>
          </a:solidFill>
          <a:latin typeface="Georgia"/>
          <a:ea typeface="+mj-ea"/>
          <a:cs typeface="Georgia"/>
        </a:defRPr>
      </a:lvl1pPr>
    </p:titleStyle>
    <p:bodyStyle>
      <a:lvl1pPr marL="0" indent="0" algn="ctr" defTabSz="914400" rtl="0" eaLnBrk="1" latinLnBrk="0" hangingPunct="1">
        <a:spcBef>
          <a:spcPct val="20000"/>
        </a:spcBef>
        <a:buFont typeface="Arial"/>
        <a:buNone/>
        <a:defRPr sz="3000" kern="1200">
          <a:solidFill>
            <a:schemeClr val="tx1"/>
          </a:solidFill>
          <a:latin typeface="Georgia"/>
          <a:ea typeface="+mn-ea"/>
          <a:cs typeface="Georgia"/>
        </a:defRPr>
      </a:lvl1pPr>
      <a:lvl2pPr marL="914400" indent="-457200" algn="ctr" defTabSz="914400" rtl="0" eaLnBrk="1" latinLnBrk="0" hangingPunct="1">
        <a:spcBef>
          <a:spcPct val="20000"/>
        </a:spcBef>
        <a:buFont typeface="Arial"/>
        <a:buChar char="•"/>
        <a:defRPr sz="3000" kern="1200">
          <a:solidFill>
            <a:schemeClr val="tx1"/>
          </a:solidFill>
          <a:latin typeface="Georgia"/>
          <a:ea typeface="+mn-ea"/>
          <a:cs typeface="Georgia"/>
        </a:defRPr>
      </a:lvl2pPr>
      <a:lvl3pPr marL="914400" indent="0" algn="ctr" defTabSz="914400" rtl="0" eaLnBrk="1" latinLnBrk="0" hangingPunct="1">
        <a:spcBef>
          <a:spcPct val="20000"/>
        </a:spcBef>
        <a:buFont typeface="Arial" pitchFamily="34" charset="0"/>
        <a:buNone/>
        <a:defRPr sz="3000" kern="1200">
          <a:solidFill>
            <a:schemeClr val="tx1"/>
          </a:solidFill>
          <a:latin typeface="Georgia"/>
          <a:ea typeface="+mn-ea"/>
          <a:cs typeface="Georgia"/>
        </a:defRPr>
      </a:lvl3pPr>
      <a:lvl4pPr marL="1371600" indent="0" algn="ctr" defTabSz="914400" rtl="0" eaLnBrk="1" latinLnBrk="0" hangingPunct="1">
        <a:spcBef>
          <a:spcPct val="20000"/>
        </a:spcBef>
        <a:buFont typeface="Arial" pitchFamily="34" charset="0"/>
        <a:buNone/>
        <a:defRPr sz="3000" kern="1200">
          <a:solidFill>
            <a:schemeClr val="tx1"/>
          </a:solidFill>
          <a:latin typeface="Georgia"/>
          <a:ea typeface="+mn-ea"/>
          <a:cs typeface="Georgia"/>
        </a:defRPr>
      </a:lvl4pPr>
      <a:lvl5pPr marL="1828800" indent="0" algn="ctr" defTabSz="914400" rtl="0" eaLnBrk="1" latinLnBrk="0" hangingPunct="1">
        <a:spcBef>
          <a:spcPct val="20000"/>
        </a:spcBef>
        <a:buFont typeface="Arial" pitchFamily="34" charset="0"/>
        <a:buNone/>
        <a:defRPr sz="3000" kern="1200">
          <a:solidFill>
            <a:schemeClr val="tx1"/>
          </a:solidFill>
          <a:latin typeface="Georgia"/>
          <a:ea typeface="+mn-ea"/>
          <a:cs typeface="Georgi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image" Target="../media/image14.jpg"/></Relationships>
</file>

<file path=ppt/slides/_rels/slide2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21.jpe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p:cNvSpPr txBox="1">
            <a:spLocks/>
          </p:cNvSpPr>
          <p:nvPr/>
        </p:nvSpPr>
        <p:spPr>
          <a:xfrm>
            <a:off x="2426677" y="5355118"/>
            <a:ext cx="4290647" cy="350935"/>
          </a:xfrm>
          <a:prstGeom prst="rect">
            <a:avLst/>
          </a:prstGeom>
        </p:spPr>
        <p:txBody>
          <a:bodyPr>
            <a:noAutofit/>
          </a:bodyPr>
          <a:lstStyle/>
          <a:p>
            <a:pPr marL="0" marR="0" lvl="0" indent="0" algn="ctr" defTabSz="914400" rtl="0" eaLnBrk="1" fontAlgn="auto" latinLnBrk="0" hangingPunct="1">
              <a:lnSpc>
                <a:spcPct val="100000"/>
              </a:lnSpc>
              <a:spcBef>
                <a:spcPct val="20000"/>
              </a:spcBef>
              <a:spcAft>
                <a:spcPts val="0"/>
              </a:spcAft>
              <a:buClrTx/>
              <a:buSzTx/>
              <a:buFont typeface="Arial"/>
              <a:buNone/>
              <a:tabLst/>
              <a:defRPr/>
            </a:pPr>
            <a:r>
              <a:rPr lang="en-US" sz="2800" b="1" dirty="0">
                <a:solidFill>
                  <a:srgbClr val="FBEC8D"/>
                </a:solidFill>
                <a:latin typeface="Calibri" panose="020F0502020204030204" pitchFamily="34" charset="0"/>
                <a:cs typeface="Arial" panose="020B0604020202020204" pitchFamily="34" charset="0"/>
              </a:rPr>
              <a:t>LESSON</a:t>
            </a:r>
            <a:r>
              <a:rPr kumimoji="0" lang="en-US" sz="2800" b="1" i="0" u="none" strike="noStrike" kern="1200" cap="none" spc="0" normalizeH="0" noProof="0" dirty="0">
                <a:ln>
                  <a:noFill/>
                </a:ln>
                <a:solidFill>
                  <a:srgbClr val="FBEC8D"/>
                </a:solidFill>
                <a:effectLst/>
                <a:uLnTx/>
                <a:uFillTx/>
                <a:latin typeface="Calibri" panose="020F0502020204030204" pitchFamily="34" charset="0"/>
                <a:cs typeface="Arial" panose="020B0604020202020204" pitchFamily="34" charset="0"/>
              </a:rPr>
              <a:t> 3 - </a:t>
            </a:r>
            <a:r>
              <a:rPr kumimoji="0" lang="en-US" sz="2800" b="1" i="0" u="none" strike="noStrike" kern="1200" cap="none" spc="0" normalizeH="0" baseline="0" noProof="0" dirty="0">
                <a:ln>
                  <a:noFill/>
                </a:ln>
                <a:solidFill>
                  <a:srgbClr val="FBEC8D"/>
                </a:solidFill>
                <a:effectLst/>
                <a:uLnTx/>
                <a:uFillTx/>
                <a:latin typeface="Calibri" panose="020F0502020204030204" pitchFamily="34" charset="0"/>
                <a:cs typeface="Arial" panose="020B0604020202020204" pitchFamily="34" charset="0"/>
              </a:rPr>
              <a:t>JOHN 2:1-25</a:t>
            </a:r>
            <a:endParaRPr kumimoji="0" lang="en-US" sz="2400" b="1" i="0" u="none" strike="noStrike" kern="1200" cap="none" spc="0" normalizeH="0" baseline="0" noProof="0" dirty="0">
              <a:ln>
                <a:noFill/>
              </a:ln>
              <a:solidFill>
                <a:srgbClr val="FBEC8D"/>
              </a:solidFill>
              <a:effectLst/>
              <a:uLnTx/>
              <a:uFillTx/>
              <a:latin typeface="Calibri" panose="020F050202020403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0" y="3674057"/>
            <a:ext cx="6015789" cy="350935"/>
          </a:xfrm>
        </p:spPr>
        <p:txBody>
          <a:bodyPr>
            <a:noAutofit/>
          </a:bodyPr>
          <a:lstStyle/>
          <a:p>
            <a:r>
              <a:rPr lang="en-US" sz="2800" b="1" dirty="0">
                <a:latin typeface="Calibri" panose="020F0502020204030204" pitchFamily="34" charset="0"/>
                <a:cs typeface="Arial" panose="020B0604020202020204" pitchFamily="34" charset="0"/>
              </a:rPr>
              <a:t>JOHN 2:1-12</a:t>
            </a:r>
          </a:p>
        </p:txBody>
      </p:sp>
    </p:spTree>
    <p:extLst>
      <p:ext uri="{BB962C8B-B14F-4D97-AF65-F5344CB8AC3E}">
        <p14:creationId xmlns:p14="http://schemas.microsoft.com/office/powerpoint/2010/main" val="3284045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0"/>
            <a:ext cx="4349809" cy="2759730"/>
          </a:xfrm>
          <a:prstGeom prst="rect">
            <a:avLst/>
          </a:prstGeom>
        </p:spPr>
        <p:txBody>
          <a:bodyPr wrap="square">
            <a:spAutoFit/>
          </a:bodyPr>
          <a:lstStyle/>
          <a:p>
            <a:pPr>
              <a:lnSpc>
                <a:spcPct val="150000"/>
              </a:lnSpc>
              <a:spcAft>
                <a:spcPts val="1000"/>
              </a:spcAft>
            </a:pPr>
            <a:r>
              <a:rPr lang="en-US" sz="2200" b="1" dirty="0">
                <a:latin typeface="Arial" pitchFamily="34" charset="0"/>
                <a:cs typeface="Arial" pitchFamily="34" charset="0"/>
              </a:rPr>
              <a:t>John 2:1 (NASB95) </a:t>
            </a:r>
          </a:p>
          <a:p>
            <a:pPr>
              <a:lnSpc>
                <a:spcPct val="150000"/>
              </a:lnSpc>
              <a:spcAft>
                <a:spcPts val="1000"/>
              </a:spcAft>
            </a:pPr>
            <a:r>
              <a:rPr lang="en-US" sz="2200" b="1" baseline="30000" dirty="0">
                <a:latin typeface="Arial" pitchFamily="34" charset="0"/>
                <a:cs typeface="Arial" pitchFamily="34" charset="0"/>
              </a:rPr>
              <a:t>1 </a:t>
            </a:r>
            <a:r>
              <a:rPr lang="en-US" sz="2200" b="1" dirty="0">
                <a:latin typeface="Arial" pitchFamily="34" charset="0"/>
                <a:cs typeface="Arial" pitchFamily="34" charset="0"/>
              </a:rPr>
              <a:t>On the third day there was a wedding in Cana of Galilee, and the mother of Jesus was there; </a:t>
            </a:r>
            <a:endParaRPr lang="en-US" sz="2200" b="1" dirty="0">
              <a:effectLst/>
              <a:latin typeface="Arial" pitchFamily="34" charset="0"/>
              <a:cs typeface="Arial" pitchFamily="34" charset="0"/>
            </a:endParaRPr>
          </a:p>
        </p:txBody>
      </p:sp>
      <p:cxnSp>
        <p:nvCxnSpPr>
          <p:cNvPr id="5" name="Straight Connector 4"/>
          <p:cNvCxnSpPr>
            <a:stCxn id="3" idx="0"/>
            <a:endCxn id="3" idx="2"/>
          </p:cNvCxnSpPr>
          <p:nvPr/>
        </p:nvCxnSpPr>
        <p:spPr>
          <a:xfrm>
            <a:off x="4572000" y="0"/>
            <a:ext cx="0" cy="6858000"/>
          </a:xfrm>
          <a:prstGeom prst="line">
            <a:avLst/>
          </a:prstGeom>
          <a:ln>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572000" y="193638"/>
            <a:ext cx="4572000" cy="830997"/>
          </a:xfrm>
          <a:prstGeom prst="rect">
            <a:avLst/>
          </a:prstGeom>
        </p:spPr>
        <p:txBody>
          <a:bodyPr wrap="square">
            <a:spAutoFit/>
          </a:bodyPr>
          <a:lstStyle/>
          <a:p>
            <a:pPr>
              <a:spcAft>
                <a:spcPts val="1000"/>
              </a:spcAft>
              <a:buFont typeface="Arial" pitchFamily="34" charset="0"/>
              <a:buChar char="•"/>
            </a:pPr>
            <a:r>
              <a:rPr lang="en-US" sz="2400" b="1" dirty="0">
                <a:latin typeface="Arial" pitchFamily="34" charset="0"/>
                <a:cs typeface="Arial" pitchFamily="34" charset="0"/>
              </a:rPr>
              <a:t> Probably few days after </a:t>
            </a:r>
            <a:br>
              <a:rPr lang="en-US" sz="2400" b="1" dirty="0">
                <a:latin typeface="Arial" pitchFamily="34" charset="0"/>
                <a:cs typeface="Arial" pitchFamily="34" charset="0"/>
              </a:rPr>
            </a:br>
            <a:r>
              <a:rPr lang="en-US" sz="2400" b="1" dirty="0">
                <a:latin typeface="Arial" pitchFamily="34" charset="0"/>
                <a:cs typeface="Arial" pitchFamily="34" charset="0"/>
              </a:rPr>
              <a:t>    calling Philip (1:43-44)</a:t>
            </a:r>
          </a:p>
        </p:txBody>
      </p:sp>
      <p:sp>
        <p:nvSpPr>
          <p:cNvPr id="7" name="Rectangle 6"/>
          <p:cNvSpPr/>
          <p:nvPr/>
        </p:nvSpPr>
        <p:spPr>
          <a:xfrm>
            <a:off x="4572000" y="1024635"/>
            <a:ext cx="4572000" cy="1200329"/>
          </a:xfrm>
          <a:prstGeom prst="rect">
            <a:avLst/>
          </a:prstGeom>
        </p:spPr>
        <p:txBody>
          <a:bodyPr wrap="square">
            <a:spAutoFit/>
          </a:bodyPr>
          <a:lstStyle/>
          <a:p>
            <a:pPr>
              <a:spcAft>
                <a:spcPts val="1000"/>
              </a:spcAft>
              <a:buFont typeface="Arial" pitchFamily="34" charset="0"/>
              <a:buChar char="•"/>
            </a:pPr>
            <a:r>
              <a:rPr lang="en-US" sz="2400" b="1" dirty="0">
                <a:latin typeface="Arial" pitchFamily="34" charset="0"/>
                <a:cs typeface="Arial" pitchFamily="34" charset="0"/>
              </a:rPr>
              <a:t> Mother of Jesus mentioned  </a:t>
            </a:r>
            <a:br>
              <a:rPr lang="en-US" sz="2400" b="1" dirty="0">
                <a:latin typeface="Arial" pitchFamily="34" charset="0"/>
                <a:cs typeface="Arial" pitchFamily="34" charset="0"/>
              </a:rPr>
            </a:br>
            <a:r>
              <a:rPr lang="en-US" sz="2400" b="1" dirty="0">
                <a:latin typeface="Arial" pitchFamily="34" charset="0"/>
                <a:cs typeface="Arial" pitchFamily="34" charset="0"/>
              </a:rPr>
              <a:t>    twice: here and the cross </a:t>
            </a:r>
            <a:br>
              <a:rPr lang="en-US" sz="2400" b="1" dirty="0">
                <a:latin typeface="Arial" pitchFamily="34" charset="0"/>
                <a:cs typeface="Arial" pitchFamily="34" charset="0"/>
              </a:rPr>
            </a:br>
            <a:r>
              <a:rPr lang="en-US" sz="2400" b="1" dirty="0">
                <a:latin typeface="Arial" pitchFamily="34" charset="0"/>
                <a:cs typeface="Arial" pitchFamily="34" charset="0"/>
              </a:rPr>
              <a:t>    (19:25ff.) alluded to in 6:42</a:t>
            </a:r>
          </a:p>
        </p:txBody>
      </p:sp>
    </p:spTree>
    <p:extLst>
      <p:ext uri="{BB962C8B-B14F-4D97-AF65-F5344CB8AC3E}">
        <p14:creationId xmlns:p14="http://schemas.microsoft.com/office/powerpoint/2010/main" val="389385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tlas | First Disciples Called, First Miracle Performed"/>
          <p:cNvPicPr>
            <a:picLocks noChangeAspect="1"/>
          </p:cNvPicPr>
          <p:nvPr/>
        </p:nvPicPr>
        <p:blipFill rotWithShape="1">
          <a:blip r:embed="rId3" cstate="email">
            <a:extLst>
              <a:ext uri="{28A0092B-C50C-407E-A947-70E740481C1C}">
                <a14:useLocalDpi xmlns:a14="http://schemas.microsoft.com/office/drawing/2010/main" val="0"/>
              </a:ext>
            </a:extLst>
          </a:blip>
          <a:srcRect l="18135" t="10244"/>
          <a:stretch/>
        </p:blipFill>
        <p:spPr>
          <a:xfrm>
            <a:off x="12930" y="286603"/>
            <a:ext cx="9187810" cy="6455391"/>
          </a:xfrm>
          <a:prstGeom prst="rect">
            <a:avLst/>
          </a:prstGeom>
        </p:spPr>
      </p:pic>
    </p:spTree>
    <p:extLst>
      <p:ext uri="{BB962C8B-B14F-4D97-AF65-F5344CB8AC3E}">
        <p14:creationId xmlns:p14="http://schemas.microsoft.com/office/powerpoint/2010/main" val="2058813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a:p>
        </p:txBody>
      </p:sp>
      <p:sp>
        <p:nvSpPr>
          <p:cNvPr id="2" name="Rectangle 1"/>
          <p:cNvSpPr/>
          <p:nvPr/>
        </p:nvSpPr>
        <p:spPr>
          <a:xfrm>
            <a:off x="0" y="0"/>
            <a:ext cx="4349809" cy="3267561"/>
          </a:xfrm>
          <a:prstGeom prst="rect">
            <a:avLst/>
          </a:prstGeom>
        </p:spPr>
        <p:txBody>
          <a:bodyPr wrap="square">
            <a:spAutoFit/>
          </a:bodyPr>
          <a:lstStyle/>
          <a:p>
            <a:pPr>
              <a:lnSpc>
                <a:spcPct val="150000"/>
              </a:lnSpc>
              <a:spcAft>
                <a:spcPts val="1000"/>
              </a:spcAft>
            </a:pPr>
            <a:r>
              <a:rPr lang="en-US" sz="2200" b="1" dirty="0">
                <a:latin typeface="Arial" pitchFamily="34" charset="0"/>
                <a:cs typeface="Arial" pitchFamily="34" charset="0"/>
              </a:rPr>
              <a:t>John 2:2–3 (NASB95) </a:t>
            </a:r>
          </a:p>
          <a:p>
            <a:pPr>
              <a:lnSpc>
                <a:spcPct val="150000"/>
              </a:lnSpc>
              <a:spcAft>
                <a:spcPts val="1000"/>
              </a:spcAft>
            </a:pPr>
            <a:r>
              <a:rPr lang="en-US" sz="2200" b="1" baseline="30000" dirty="0">
                <a:latin typeface="Arial" pitchFamily="34" charset="0"/>
                <a:cs typeface="Arial" pitchFamily="34" charset="0"/>
              </a:rPr>
              <a:t>2</a:t>
            </a:r>
            <a:r>
              <a:rPr lang="en-US" sz="2200" b="1" dirty="0">
                <a:latin typeface="Arial" pitchFamily="34" charset="0"/>
                <a:cs typeface="Arial" pitchFamily="34" charset="0"/>
              </a:rPr>
              <a:t> and both Jesus and His disciples were invited to the wedding. </a:t>
            </a:r>
            <a:r>
              <a:rPr lang="en-US" sz="2200" b="1" baseline="30000" dirty="0">
                <a:latin typeface="Arial" pitchFamily="34" charset="0"/>
                <a:cs typeface="Arial" pitchFamily="34" charset="0"/>
              </a:rPr>
              <a:t>3</a:t>
            </a:r>
            <a:r>
              <a:rPr lang="en-US" sz="2200" b="1" dirty="0">
                <a:latin typeface="Arial" pitchFamily="34" charset="0"/>
                <a:cs typeface="Arial" pitchFamily="34" charset="0"/>
              </a:rPr>
              <a:t> When the wine ran out, the mother of Jesus said to Him, “They have no wine.”</a:t>
            </a:r>
            <a:endParaRPr lang="en-US" sz="2200" b="1" dirty="0">
              <a:effectLst/>
              <a:latin typeface="Arial" pitchFamily="34" charset="0"/>
              <a:cs typeface="Arial" pitchFamily="34" charset="0"/>
            </a:endParaRPr>
          </a:p>
        </p:txBody>
      </p:sp>
      <p:cxnSp>
        <p:nvCxnSpPr>
          <p:cNvPr id="5" name="Straight Connector 4"/>
          <p:cNvCxnSpPr>
            <a:stCxn id="3" idx="0"/>
            <a:endCxn id="3" idx="2"/>
          </p:cNvCxnSpPr>
          <p:nvPr/>
        </p:nvCxnSpPr>
        <p:spPr>
          <a:xfrm>
            <a:off x="4572000" y="0"/>
            <a:ext cx="0" cy="6858000"/>
          </a:xfrm>
          <a:prstGeom prst="line">
            <a:avLst/>
          </a:prstGeom>
          <a:ln>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572000" y="2018885"/>
            <a:ext cx="4572000" cy="1569660"/>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Jewish custom – rights at </a:t>
            </a:r>
            <a:br>
              <a:rPr lang="en-US" sz="2400" b="1" dirty="0">
                <a:latin typeface="Arial" pitchFamily="34" charset="0"/>
                <a:cs typeface="Arial" pitchFamily="34" charset="0"/>
              </a:rPr>
            </a:br>
            <a:r>
              <a:rPr lang="en-US" sz="2400" b="1" dirty="0">
                <a:latin typeface="Arial" pitchFamily="34" charset="0"/>
                <a:cs typeface="Arial" pitchFamily="34" charset="0"/>
              </a:rPr>
              <a:t>brides home then wedding </a:t>
            </a:r>
            <a:br>
              <a:rPr lang="en-US" sz="2400" b="1" dirty="0">
                <a:latin typeface="Arial" pitchFamily="34" charset="0"/>
                <a:cs typeface="Arial" pitchFamily="34" charset="0"/>
              </a:rPr>
            </a:br>
            <a:r>
              <a:rPr lang="en-US" sz="2400" b="1" dirty="0">
                <a:latin typeface="Arial" pitchFamily="34" charset="0"/>
                <a:cs typeface="Arial" pitchFamily="34" charset="0"/>
              </a:rPr>
              <a:t>party moved to permanent </a:t>
            </a:r>
            <a:br>
              <a:rPr lang="en-US" sz="2400" b="1" dirty="0">
                <a:latin typeface="Arial" pitchFamily="34" charset="0"/>
                <a:cs typeface="Arial" pitchFamily="34" charset="0"/>
              </a:rPr>
            </a:br>
            <a:r>
              <a:rPr lang="en-US" sz="2400" b="1" dirty="0">
                <a:latin typeface="Arial" pitchFamily="34" charset="0"/>
                <a:cs typeface="Arial" pitchFamily="34" charset="0"/>
              </a:rPr>
              <a:t>residence</a:t>
            </a:r>
          </a:p>
        </p:txBody>
      </p:sp>
      <p:sp>
        <p:nvSpPr>
          <p:cNvPr id="7" name="Rectangle 6"/>
          <p:cNvSpPr/>
          <p:nvPr/>
        </p:nvSpPr>
        <p:spPr>
          <a:xfrm>
            <a:off x="4572000" y="3588545"/>
            <a:ext cx="4572000" cy="1200329"/>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Occasion in some instances lasted up to a week</a:t>
            </a:r>
          </a:p>
        </p:txBody>
      </p:sp>
      <p:sp>
        <p:nvSpPr>
          <p:cNvPr id="8" name="Rectangle 7"/>
          <p:cNvSpPr/>
          <p:nvPr/>
        </p:nvSpPr>
        <p:spPr>
          <a:xfrm>
            <a:off x="4572000" y="4773088"/>
            <a:ext cx="4572000" cy="830997"/>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Serious damage to the reputation of the host</a:t>
            </a:r>
          </a:p>
        </p:txBody>
      </p:sp>
      <p:sp>
        <p:nvSpPr>
          <p:cNvPr id="9" name="Rectangle 8"/>
          <p:cNvSpPr/>
          <p:nvPr/>
        </p:nvSpPr>
        <p:spPr>
          <a:xfrm>
            <a:off x="4572000" y="1557220"/>
            <a:ext cx="4572000" cy="461665"/>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Unknown who was married</a:t>
            </a:r>
          </a:p>
        </p:txBody>
      </p:sp>
      <p:sp>
        <p:nvSpPr>
          <p:cNvPr id="10" name="Rectangle 9"/>
          <p:cNvSpPr/>
          <p:nvPr/>
        </p:nvSpPr>
        <p:spPr>
          <a:xfrm>
            <a:off x="4572000" y="5604085"/>
            <a:ext cx="4572000" cy="830997"/>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Seems Mary had some responsibility</a:t>
            </a:r>
          </a:p>
        </p:txBody>
      </p:sp>
      <p:sp>
        <p:nvSpPr>
          <p:cNvPr id="11" name="Rectangle 10"/>
          <p:cNvSpPr/>
          <p:nvPr/>
        </p:nvSpPr>
        <p:spPr>
          <a:xfrm>
            <a:off x="4572000" y="356891"/>
            <a:ext cx="4572000" cy="1200329"/>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Jesus places importance on marriage … parables on the kingdom</a:t>
            </a:r>
          </a:p>
        </p:txBody>
      </p:sp>
      <p:sp>
        <p:nvSpPr>
          <p:cNvPr id="12" name="Rounded Rectangle 11"/>
          <p:cNvSpPr/>
          <p:nvPr/>
        </p:nvSpPr>
        <p:spPr>
          <a:xfrm>
            <a:off x="118334" y="3678436"/>
            <a:ext cx="4335333" cy="25414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chemeClr val="bg1"/>
                </a:solidFill>
              </a:rPr>
              <a:t>““The kingdom of heaven may be compared to a king who gave a wedding feast for his son.” </a:t>
            </a:r>
            <a:br>
              <a:rPr lang="en-US" sz="2400" b="1" i="1" dirty="0">
                <a:solidFill>
                  <a:schemeClr val="bg1"/>
                </a:solidFill>
              </a:rPr>
            </a:br>
            <a:r>
              <a:rPr lang="en-US" sz="2400" b="1" i="1" dirty="0">
                <a:solidFill>
                  <a:schemeClr val="bg1"/>
                </a:solidFill>
              </a:rPr>
              <a:t>(Matthew 22:2, NASB95) </a:t>
            </a:r>
          </a:p>
        </p:txBody>
      </p:sp>
      <p:sp>
        <p:nvSpPr>
          <p:cNvPr id="13" name="Rounded Rectangle 12"/>
          <p:cNvSpPr/>
          <p:nvPr/>
        </p:nvSpPr>
        <p:spPr>
          <a:xfrm>
            <a:off x="125571" y="3678435"/>
            <a:ext cx="4335333" cy="25414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chemeClr val="bg1"/>
                </a:solidFill>
              </a:rPr>
              <a:t>““Then the kingdom of heaven will be comparable to ten virgins, who took their lamps and went out to meet the bridegroom.” (Matthew 25:1, NASB95) </a:t>
            </a:r>
          </a:p>
        </p:txBody>
      </p:sp>
    </p:spTree>
    <p:extLst>
      <p:ext uri="{BB962C8B-B14F-4D97-AF65-F5344CB8AC3E}">
        <p14:creationId xmlns:p14="http://schemas.microsoft.com/office/powerpoint/2010/main" val="389385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animBg="1"/>
      <p:bldP spid="12" grpId="1" animBg="1"/>
      <p:bldP spid="13" grpId="0" animBg="1"/>
      <p:bldP spid="1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0"/>
            <a:ext cx="4349809" cy="3775393"/>
          </a:xfrm>
          <a:prstGeom prst="rect">
            <a:avLst/>
          </a:prstGeom>
        </p:spPr>
        <p:txBody>
          <a:bodyPr wrap="square">
            <a:spAutoFit/>
          </a:bodyPr>
          <a:lstStyle/>
          <a:p>
            <a:pPr>
              <a:lnSpc>
                <a:spcPct val="150000"/>
              </a:lnSpc>
              <a:spcAft>
                <a:spcPts val="1000"/>
              </a:spcAft>
            </a:pPr>
            <a:r>
              <a:rPr lang="en-US" sz="2200" b="1" dirty="0">
                <a:latin typeface="Arial" pitchFamily="34" charset="0"/>
                <a:cs typeface="Arial" pitchFamily="34" charset="0"/>
              </a:rPr>
              <a:t>John 2:4-5 (NASB95) </a:t>
            </a:r>
          </a:p>
          <a:p>
            <a:pPr>
              <a:lnSpc>
                <a:spcPct val="150000"/>
              </a:lnSpc>
              <a:spcAft>
                <a:spcPts val="1000"/>
              </a:spcAft>
            </a:pPr>
            <a:r>
              <a:rPr lang="en-US" sz="2200" b="1" baseline="30000" dirty="0">
                <a:latin typeface="Arial" pitchFamily="34" charset="0"/>
                <a:cs typeface="Arial" pitchFamily="34" charset="0"/>
              </a:rPr>
              <a:t>4</a:t>
            </a:r>
            <a:r>
              <a:rPr lang="en-US" sz="2200" b="1" dirty="0">
                <a:latin typeface="Arial" pitchFamily="34" charset="0"/>
                <a:cs typeface="Arial" pitchFamily="34" charset="0"/>
              </a:rPr>
              <a:t> And Jesus said to her, “Woman, what does that have to do with us? My hour has not yet come.”</a:t>
            </a:r>
            <a:r>
              <a:rPr lang="en-US" sz="2200" b="1" baseline="30000" dirty="0">
                <a:latin typeface="Arial" pitchFamily="34" charset="0"/>
                <a:cs typeface="Arial" pitchFamily="34" charset="0"/>
              </a:rPr>
              <a:t> 5</a:t>
            </a:r>
            <a:r>
              <a:rPr lang="en-US" sz="2200" b="1" dirty="0">
                <a:latin typeface="Arial" pitchFamily="34" charset="0"/>
                <a:cs typeface="Arial" pitchFamily="34" charset="0"/>
              </a:rPr>
              <a:t> His mother said to the servants, “Whatever He says to you, do it.” </a:t>
            </a:r>
            <a:endParaRPr lang="en-US" sz="2200" b="1" dirty="0">
              <a:effectLst/>
              <a:latin typeface="Arial" pitchFamily="34" charset="0"/>
              <a:cs typeface="Arial" pitchFamily="34" charset="0"/>
            </a:endParaRPr>
          </a:p>
        </p:txBody>
      </p:sp>
      <p:cxnSp>
        <p:nvCxnSpPr>
          <p:cNvPr id="5" name="Straight Connector 4"/>
          <p:cNvCxnSpPr>
            <a:stCxn id="3" idx="0"/>
            <a:endCxn id="3" idx="2"/>
          </p:cNvCxnSpPr>
          <p:nvPr/>
        </p:nvCxnSpPr>
        <p:spPr>
          <a:xfrm>
            <a:off x="4572000" y="0"/>
            <a:ext cx="0" cy="6858000"/>
          </a:xfrm>
          <a:prstGeom prst="line">
            <a:avLst/>
          </a:prstGeom>
          <a:ln>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572001" y="174406"/>
            <a:ext cx="4572000" cy="1200329"/>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 No disrespect is intended … same term used at the cross (19:26)</a:t>
            </a:r>
          </a:p>
        </p:txBody>
      </p:sp>
      <p:sp>
        <p:nvSpPr>
          <p:cNvPr id="4" name="Rounded Rectangle 3"/>
          <p:cNvSpPr/>
          <p:nvPr/>
        </p:nvSpPr>
        <p:spPr>
          <a:xfrm>
            <a:off x="107576" y="3851238"/>
            <a:ext cx="4356848" cy="26571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a:t>
            </a:r>
            <a:r>
              <a:rPr lang="en-US" sz="2400" b="1" i="1" dirty="0">
                <a:solidFill>
                  <a:schemeClr val="bg1"/>
                </a:solidFill>
              </a:rPr>
              <a:t>When Jesus then saw His mother, and the disciple whom He loved standing nearby, He said to His mother, “</a:t>
            </a:r>
            <a:r>
              <a:rPr lang="en-US" sz="2400" b="1" i="1" u="sng" dirty="0">
                <a:solidFill>
                  <a:schemeClr val="bg1"/>
                </a:solidFill>
              </a:rPr>
              <a:t>Woman</a:t>
            </a:r>
            <a:r>
              <a:rPr lang="en-US" sz="2400" b="1" i="1" dirty="0">
                <a:solidFill>
                  <a:schemeClr val="bg1"/>
                </a:solidFill>
              </a:rPr>
              <a:t>, behold, your son!”</a:t>
            </a:r>
            <a:r>
              <a:rPr lang="en-US" sz="2400" b="1" dirty="0">
                <a:solidFill>
                  <a:schemeClr val="bg1"/>
                </a:solidFill>
              </a:rPr>
              <a:t>” </a:t>
            </a:r>
            <a:br>
              <a:rPr lang="en-US" sz="2400" b="1" dirty="0">
                <a:solidFill>
                  <a:schemeClr val="bg1"/>
                </a:solidFill>
              </a:rPr>
            </a:br>
            <a:r>
              <a:rPr lang="en-US" sz="2400" b="1" dirty="0">
                <a:solidFill>
                  <a:schemeClr val="bg1"/>
                </a:solidFill>
              </a:rPr>
              <a:t>(John 19:26, NASB95) </a:t>
            </a:r>
          </a:p>
        </p:txBody>
      </p:sp>
      <p:sp>
        <p:nvSpPr>
          <p:cNvPr id="7" name="Rectangle 6"/>
          <p:cNvSpPr/>
          <p:nvPr/>
        </p:nvSpPr>
        <p:spPr>
          <a:xfrm>
            <a:off x="4572000" y="1374735"/>
            <a:ext cx="4572000" cy="1569660"/>
          </a:xfrm>
          <a:prstGeom prst="rect">
            <a:avLst/>
          </a:prstGeom>
        </p:spPr>
        <p:txBody>
          <a:bodyPr wrap="square">
            <a:spAutoFit/>
          </a:bodyPr>
          <a:lstStyle/>
          <a:p>
            <a:pPr marL="342900" indent="-342900">
              <a:buFont typeface="Arial" panose="020B0604020202020204" pitchFamily="34" charset="0"/>
              <a:buChar char="•"/>
            </a:pPr>
            <a:r>
              <a:rPr lang="en-US" sz="2400" b="1" i="1" dirty="0">
                <a:latin typeface="Arial" pitchFamily="34" charset="0"/>
                <a:cs typeface="Arial" pitchFamily="34" charset="0"/>
              </a:rPr>
              <a:t>“My hour”</a:t>
            </a:r>
            <a:r>
              <a:rPr lang="en-US" sz="2400" b="1" dirty="0">
                <a:latin typeface="Arial" pitchFamily="34" charset="0"/>
                <a:cs typeface="Arial" pitchFamily="34" charset="0"/>
              </a:rPr>
              <a:t> usually refers to the time when Christ would be crucified (cf. 7:6,8,30; 8:20; 13:1; 17:1)</a:t>
            </a:r>
          </a:p>
        </p:txBody>
      </p:sp>
      <p:sp>
        <p:nvSpPr>
          <p:cNvPr id="8" name="Rounded Rectangle 7"/>
          <p:cNvSpPr/>
          <p:nvPr/>
        </p:nvSpPr>
        <p:spPr>
          <a:xfrm>
            <a:off x="344244" y="3831517"/>
            <a:ext cx="8455512" cy="2848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chemeClr val="bg1"/>
                </a:solidFill>
              </a:rPr>
              <a:t>“So they were seeking to seize Him; and no man laid his hand on Him, because </a:t>
            </a:r>
            <a:r>
              <a:rPr lang="en-US" sz="2400" b="1" i="1" u="sng" dirty="0">
                <a:solidFill>
                  <a:schemeClr val="bg1"/>
                </a:solidFill>
              </a:rPr>
              <a:t>His hour had not yet come</a:t>
            </a:r>
            <a:r>
              <a:rPr lang="en-US" sz="2400" b="1" i="1" dirty="0">
                <a:solidFill>
                  <a:schemeClr val="bg1"/>
                </a:solidFill>
              </a:rPr>
              <a:t>.” (John 7:30, NASB95) </a:t>
            </a:r>
            <a:br>
              <a:rPr lang="en-US" sz="100" b="1" i="1" dirty="0">
                <a:solidFill>
                  <a:schemeClr val="bg1"/>
                </a:solidFill>
              </a:rPr>
            </a:br>
            <a:endParaRPr lang="en-US" sz="800" b="1" i="1" dirty="0">
              <a:solidFill>
                <a:schemeClr val="bg1"/>
              </a:solidFill>
            </a:endParaRPr>
          </a:p>
          <a:p>
            <a:r>
              <a:rPr lang="en-US" sz="2400" b="1" i="1" dirty="0">
                <a:solidFill>
                  <a:schemeClr val="bg1"/>
                </a:solidFill>
              </a:rPr>
              <a:t>“Jesus spoke these things; and lifting up His eyes to heaven, He said, “Father, </a:t>
            </a:r>
            <a:r>
              <a:rPr lang="en-US" sz="2400" b="1" i="1" u="sng" dirty="0">
                <a:solidFill>
                  <a:schemeClr val="bg1"/>
                </a:solidFill>
              </a:rPr>
              <a:t>the hour has come</a:t>
            </a:r>
            <a:r>
              <a:rPr lang="en-US" sz="2400" b="1" i="1" dirty="0">
                <a:solidFill>
                  <a:schemeClr val="bg1"/>
                </a:solidFill>
              </a:rPr>
              <a:t>; glorify Your Son, that the Son may glorify You,” </a:t>
            </a:r>
            <a:br>
              <a:rPr lang="en-US" sz="2400" b="1" i="1" dirty="0">
                <a:solidFill>
                  <a:schemeClr val="bg1"/>
                </a:solidFill>
              </a:rPr>
            </a:br>
            <a:r>
              <a:rPr lang="en-US" sz="2400" b="1" i="1" dirty="0">
                <a:solidFill>
                  <a:schemeClr val="bg1"/>
                </a:solidFill>
              </a:rPr>
              <a:t>(John 17:1, NASB95) </a:t>
            </a:r>
          </a:p>
        </p:txBody>
      </p:sp>
      <p:sp>
        <p:nvSpPr>
          <p:cNvPr id="9" name="Rectangle 8"/>
          <p:cNvSpPr/>
          <p:nvPr/>
        </p:nvSpPr>
        <p:spPr>
          <a:xfrm>
            <a:off x="4571999" y="2944395"/>
            <a:ext cx="4572000" cy="1569660"/>
          </a:xfrm>
          <a:prstGeom prst="rect">
            <a:avLst/>
          </a:prstGeom>
        </p:spPr>
        <p:txBody>
          <a:bodyPr wrap="square">
            <a:spAutoFit/>
          </a:bodyPr>
          <a:lstStyle/>
          <a:p>
            <a:pPr marL="342900" indent="-342900">
              <a:buFont typeface="Arial" panose="020B0604020202020204" pitchFamily="34" charset="0"/>
              <a:buChar char="•"/>
            </a:pPr>
            <a:r>
              <a:rPr lang="en-US" sz="2400" b="1" dirty="0">
                <a:latin typeface="Arial" pitchFamily="34" charset="0"/>
                <a:cs typeface="Arial" pitchFamily="34" charset="0"/>
              </a:rPr>
              <a:t>Seems here He is saying He would determine the proper time to manifest His glory through miracles</a:t>
            </a:r>
          </a:p>
        </p:txBody>
      </p:sp>
      <p:sp>
        <p:nvSpPr>
          <p:cNvPr id="10" name="Rectangle 9"/>
          <p:cNvSpPr/>
          <p:nvPr/>
        </p:nvSpPr>
        <p:spPr>
          <a:xfrm>
            <a:off x="4571999" y="4514055"/>
            <a:ext cx="4572000" cy="1200329"/>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Mary knew she could rely on Jesus to resolve the problem</a:t>
            </a:r>
          </a:p>
        </p:txBody>
      </p:sp>
    </p:spTree>
    <p:extLst>
      <p:ext uri="{BB962C8B-B14F-4D97-AF65-F5344CB8AC3E}">
        <p14:creationId xmlns:p14="http://schemas.microsoft.com/office/powerpoint/2010/main" val="389385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xit" presetSubtype="0" fill="hold" grpId="1"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xit" presetSubtype="0" fill="hold" grpId="1" nodeType="with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4" grpId="1" animBg="1"/>
      <p:bldP spid="7" grpId="0"/>
      <p:bldP spid="8" grpId="0" animBg="1"/>
      <p:bldP spid="8" grpId="1" animBg="1"/>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297"/>
            <a:ext cx="9144000"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a:stCxn id="3" idx="0"/>
            <a:endCxn id="3" idx="2"/>
          </p:cNvCxnSpPr>
          <p:nvPr/>
        </p:nvCxnSpPr>
        <p:spPr>
          <a:xfrm>
            <a:off x="4571999" y="297"/>
            <a:ext cx="0" cy="6858000"/>
          </a:xfrm>
          <a:prstGeom prst="line">
            <a:avLst/>
          </a:prstGeom>
          <a:ln>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572000" y="0"/>
            <a:ext cx="4572000" cy="584775"/>
          </a:xfrm>
          <a:prstGeom prst="rect">
            <a:avLst/>
          </a:prstGeom>
        </p:spPr>
        <p:txBody>
          <a:bodyPr wrap="square">
            <a:spAutoFit/>
          </a:bodyPr>
          <a:lstStyle/>
          <a:p>
            <a:pPr>
              <a:spcAft>
                <a:spcPts val="1000"/>
              </a:spcAft>
            </a:pPr>
            <a:r>
              <a:rPr lang="en-US" sz="3200" b="1" dirty="0">
                <a:latin typeface="Arial" pitchFamily="34" charset="0"/>
                <a:cs typeface="Arial" pitchFamily="34" charset="0"/>
              </a:rPr>
              <a:t>What did Mary know?</a:t>
            </a:r>
          </a:p>
        </p:txBody>
      </p:sp>
      <p:sp>
        <p:nvSpPr>
          <p:cNvPr id="12" name="Rectangle 11"/>
          <p:cNvSpPr/>
          <p:nvPr/>
        </p:nvSpPr>
        <p:spPr>
          <a:xfrm>
            <a:off x="4571997" y="482813"/>
            <a:ext cx="4572000" cy="830997"/>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Divine conception … He was the Son of God</a:t>
            </a:r>
          </a:p>
        </p:txBody>
      </p:sp>
      <p:sp>
        <p:nvSpPr>
          <p:cNvPr id="13" name="Rectangle 12"/>
          <p:cNvSpPr/>
          <p:nvPr/>
        </p:nvSpPr>
        <p:spPr>
          <a:xfrm>
            <a:off x="4571993" y="2144807"/>
            <a:ext cx="4572000" cy="830997"/>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He was here to do His Father’s business</a:t>
            </a:r>
          </a:p>
        </p:txBody>
      </p:sp>
      <p:sp>
        <p:nvSpPr>
          <p:cNvPr id="15" name="Rectangle 14"/>
          <p:cNvSpPr/>
          <p:nvPr/>
        </p:nvSpPr>
        <p:spPr>
          <a:xfrm>
            <a:off x="4571993" y="1313810"/>
            <a:ext cx="4572000" cy="830997"/>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She treasured things, pondering in her heart</a:t>
            </a:r>
          </a:p>
        </p:txBody>
      </p:sp>
      <p:sp>
        <p:nvSpPr>
          <p:cNvPr id="16" name="Rectangle 15"/>
          <p:cNvSpPr/>
          <p:nvPr/>
        </p:nvSpPr>
        <p:spPr>
          <a:xfrm>
            <a:off x="4571993" y="3445787"/>
            <a:ext cx="4572000" cy="1569660"/>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A time would come when she would turn from looking at him as a son to her Lord and Savior</a:t>
            </a:r>
          </a:p>
        </p:txBody>
      </p:sp>
      <p:sp>
        <p:nvSpPr>
          <p:cNvPr id="17" name="Rectangle 16"/>
          <p:cNvSpPr/>
          <p:nvPr/>
        </p:nvSpPr>
        <p:spPr>
          <a:xfrm>
            <a:off x="4571993" y="2979963"/>
            <a:ext cx="4663437" cy="461665"/>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She had the law (Lk 4:16-21)</a:t>
            </a:r>
          </a:p>
        </p:txBody>
      </p:sp>
      <p:sp>
        <p:nvSpPr>
          <p:cNvPr id="19" name="Rounded Rectangle 18"/>
          <p:cNvSpPr/>
          <p:nvPr/>
        </p:nvSpPr>
        <p:spPr>
          <a:xfrm>
            <a:off x="-156210" y="0"/>
            <a:ext cx="4819650" cy="685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Luke 1:26–35 (NASB95) </a:t>
            </a:r>
          </a:p>
          <a:p>
            <a:r>
              <a:rPr lang="en-US" sz="2400" baseline="30000" dirty="0">
                <a:solidFill>
                  <a:schemeClr val="bg1"/>
                </a:solidFill>
              </a:rPr>
              <a:t>26</a:t>
            </a:r>
            <a:r>
              <a:rPr lang="en-US" sz="2400" b="1" dirty="0">
                <a:solidFill>
                  <a:schemeClr val="bg1"/>
                </a:solidFill>
              </a:rPr>
              <a:t> … the </a:t>
            </a:r>
            <a:r>
              <a:rPr lang="en-US" sz="2400" b="1" u="sng" dirty="0">
                <a:solidFill>
                  <a:schemeClr val="bg1"/>
                </a:solidFill>
              </a:rPr>
              <a:t>angel Gabriel</a:t>
            </a:r>
            <a:r>
              <a:rPr lang="en-US" sz="2400" b="1" dirty="0">
                <a:solidFill>
                  <a:schemeClr val="bg1"/>
                </a:solidFill>
              </a:rPr>
              <a:t> was sent from God to a city in Galilee called Nazareth, </a:t>
            </a:r>
            <a:r>
              <a:rPr lang="en-US" sz="2400" baseline="30000" dirty="0">
                <a:solidFill>
                  <a:schemeClr val="bg1"/>
                </a:solidFill>
              </a:rPr>
              <a:t>27</a:t>
            </a:r>
            <a:r>
              <a:rPr lang="en-US" sz="2400" b="1" dirty="0">
                <a:solidFill>
                  <a:schemeClr val="bg1"/>
                </a:solidFill>
              </a:rPr>
              <a:t> to </a:t>
            </a:r>
            <a:r>
              <a:rPr lang="en-US" sz="2400" b="1" u="sng" dirty="0">
                <a:solidFill>
                  <a:schemeClr val="bg1"/>
                </a:solidFill>
              </a:rPr>
              <a:t>a virgin</a:t>
            </a:r>
            <a:r>
              <a:rPr lang="en-US" sz="2400" b="1" dirty="0">
                <a:solidFill>
                  <a:schemeClr val="bg1"/>
                </a:solidFill>
              </a:rPr>
              <a:t> … and the virgin’s name was </a:t>
            </a:r>
            <a:r>
              <a:rPr lang="en-US" sz="2400" b="1" u="sng" dirty="0">
                <a:solidFill>
                  <a:schemeClr val="bg1"/>
                </a:solidFill>
              </a:rPr>
              <a:t>Mary</a:t>
            </a:r>
            <a:r>
              <a:rPr lang="en-US" sz="2400" b="1" dirty="0">
                <a:solidFill>
                  <a:schemeClr val="bg1"/>
                </a:solidFill>
              </a:rPr>
              <a:t>…  </a:t>
            </a:r>
            <a:r>
              <a:rPr lang="en-US" sz="2400" baseline="30000" dirty="0">
                <a:solidFill>
                  <a:schemeClr val="bg1"/>
                </a:solidFill>
              </a:rPr>
              <a:t>30</a:t>
            </a:r>
            <a:r>
              <a:rPr lang="en-US" sz="2400" b="1" dirty="0">
                <a:solidFill>
                  <a:schemeClr val="bg1"/>
                </a:solidFill>
              </a:rPr>
              <a:t> The angel said to her, … “And behold, </a:t>
            </a:r>
            <a:r>
              <a:rPr lang="en-US" sz="2400" b="1" u="sng" dirty="0">
                <a:solidFill>
                  <a:schemeClr val="bg1"/>
                </a:solidFill>
              </a:rPr>
              <a:t>you will conceive in your womb and bear a son, and you shall name Him Jesus. </a:t>
            </a:r>
            <a:r>
              <a:rPr lang="en-US" sz="2400" u="sng" baseline="30000" dirty="0">
                <a:solidFill>
                  <a:schemeClr val="bg1"/>
                </a:solidFill>
              </a:rPr>
              <a:t>32</a:t>
            </a:r>
            <a:r>
              <a:rPr lang="en-US" sz="2400" b="1" u="sng" dirty="0">
                <a:solidFill>
                  <a:schemeClr val="bg1"/>
                </a:solidFill>
              </a:rPr>
              <a:t> “He will be great and will be called the Son of the Most High; and the Lord God will give Him the throne of His father David; </a:t>
            </a:r>
            <a:r>
              <a:rPr lang="en-US" sz="2400" u="sng" baseline="30000" dirty="0">
                <a:solidFill>
                  <a:schemeClr val="bg1"/>
                </a:solidFill>
              </a:rPr>
              <a:t>33</a:t>
            </a:r>
            <a:r>
              <a:rPr lang="en-US" sz="2400" b="1" u="sng" dirty="0">
                <a:solidFill>
                  <a:schemeClr val="bg1"/>
                </a:solidFill>
              </a:rPr>
              <a:t> and He will reign over the house of Jacob forever, and His kingdom will have no end.</a:t>
            </a:r>
            <a:r>
              <a:rPr lang="en-US" sz="2400" b="1" dirty="0">
                <a:solidFill>
                  <a:schemeClr val="bg1"/>
                </a:solidFill>
              </a:rPr>
              <a:t>”</a:t>
            </a:r>
          </a:p>
        </p:txBody>
      </p:sp>
      <p:sp>
        <p:nvSpPr>
          <p:cNvPr id="20" name="Rounded Rectangle 19"/>
          <p:cNvSpPr/>
          <p:nvPr/>
        </p:nvSpPr>
        <p:spPr>
          <a:xfrm>
            <a:off x="-1" y="994410"/>
            <a:ext cx="4572000" cy="51320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Luke 1:26–35 (NASB95) </a:t>
            </a:r>
          </a:p>
          <a:p>
            <a:r>
              <a:rPr lang="en-US" sz="2400" baseline="30000" dirty="0">
                <a:solidFill>
                  <a:schemeClr val="bg1"/>
                </a:solidFill>
              </a:rPr>
              <a:t>34</a:t>
            </a:r>
            <a:r>
              <a:rPr lang="en-US" sz="2400" b="1" dirty="0">
                <a:solidFill>
                  <a:schemeClr val="bg1"/>
                </a:solidFill>
              </a:rPr>
              <a:t>Mary said to the angel, “How can this be, since </a:t>
            </a:r>
            <a:r>
              <a:rPr lang="en-US" sz="2400" b="1" u="sng" dirty="0">
                <a:solidFill>
                  <a:schemeClr val="bg1"/>
                </a:solidFill>
              </a:rPr>
              <a:t>I am a virgin</a:t>
            </a:r>
            <a:r>
              <a:rPr lang="en-US" sz="2400" b="1" dirty="0">
                <a:solidFill>
                  <a:schemeClr val="bg1"/>
                </a:solidFill>
              </a:rPr>
              <a:t>?” </a:t>
            </a:r>
            <a:r>
              <a:rPr lang="en-US" sz="2400" baseline="30000" dirty="0">
                <a:solidFill>
                  <a:schemeClr val="bg1"/>
                </a:solidFill>
              </a:rPr>
              <a:t>35</a:t>
            </a:r>
            <a:r>
              <a:rPr lang="en-US" sz="2400" b="1" dirty="0">
                <a:solidFill>
                  <a:schemeClr val="bg1"/>
                </a:solidFill>
              </a:rPr>
              <a:t> The angel answered and said to her, “The Holy Spirit will come upon you, and the power of the Most High will overshadow you; and for that reason </a:t>
            </a:r>
            <a:r>
              <a:rPr lang="en-US" sz="2400" b="1" u="sng" dirty="0">
                <a:solidFill>
                  <a:schemeClr val="bg1"/>
                </a:solidFill>
              </a:rPr>
              <a:t>the holy Child shall be called the Son of God</a:t>
            </a:r>
            <a:r>
              <a:rPr lang="en-US" sz="2400" b="1" dirty="0">
                <a:solidFill>
                  <a:schemeClr val="bg1"/>
                </a:solidFill>
              </a:rPr>
              <a:t>. </a:t>
            </a:r>
          </a:p>
        </p:txBody>
      </p:sp>
      <p:sp>
        <p:nvSpPr>
          <p:cNvPr id="22" name="Rounded Rectangle 21"/>
          <p:cNvSpPr/>
          <p:nvPr/>
        </p:nvSpPr>
        <p:spPr>
          <a:xfrm>
            <a:off x="-156209" y="297"/>
            <a:ext cx="4819650" cy="685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bg1"/>
                </a:solidFill>
              </a:rPr>
              <a:t>Luke 2:7–12 (NASB95) </a:t>
            </a:r>
          </a:p>
          <a:p>
            <a:r>
              <a:rPr lang="en-US" sz="2200" baseline="30000" dirty="0">
                <a:solidFill>
                  <a:schemeClr val="bg1"/>
                </a:solidFill>
              </a:rPr>
              <a:t>7</a:t>
            </a:r>
            <a:r>
              <a:rPr lang="en-US" sz="2200" b="1" dirty="0">
                <a:solidFill>
                  <a:schemeClr val="bg1"/>
                </a:solidFill>
              </a:rPr>
              <a:t> And </a:t>
            </a:r>
            <a:r>
              <a:rPr lang="en-US" sz="2200" b="1" u="sng" dirty="0">
                <a:solidFill>
                  <a:schemeClr val="bg1"/>
                </a:solidFill>
              </a:rPr>
              <a:t>she gave birth</a:t>
            </a:r>
            <a:r>
              <a:rPr lang="en-US" sz="2200" b="1" dirty="0">
                <a:solidFill>
                  <a:schemeClr val="bg1"/>
                </a:solidFill>
              </a:rPr>
              <a:t> to her firstborn son; … </a:t>
            </a:r>
            <a:r>
              <a:rPr lang="en-US" sz="2200" baseline="30000" dirty="0">
                <a:solidFill>
                  <a:schemeClr val="bg1"/>
                </a:solidFill>
              </a:rPr>
              <a:t>8</a:t>
            </a:r>
            <a:r>
              <a:rPr lang="en-US" sz="2200" b="1" dirty="0">
                <a:solidFill>
                  <a:schemeClr val="bg1"/>
                </a:solidFill>
              </a:rPr>
              <a:t> In the same region there were some </a:t>
            </a:r>
            <a:r>
              <a:rPr lang="en-US" sz="2200" b="1" u="sng" dirty="0">
                <a:solidFill>
                  <a:schemeClr val="bg1"/>
                </a:solidFill>
              </a:rPr>
              <a:t>shepherds</a:t>
            </a:r>
            <a:r>
              <a:rPr lang="en-US" sz="2200" b="1" dirty="0">
                <a:solidFill>
                  <a:schemeClr val="bg1"/>
                </a:solidFill>
              </a:rPr>
              <a:t> ... </a:t>
            </a:r>
            <a:r>
              <a:rPr lang="en-US" sz="2200" baseline="30000" dirty="0">
                <a:solidFill>
                  <a:schemeClr val="bg1"/>
                </a:solidFill>
              </a:rPr>
              <a:t>9</a:t>
            </a:r>
            <a:r>
              <a:rPr lang="en-US" sz="2200" b="1" dirty="0">
                <a:solidFill>
                  <a:schemeClr val="bg1"/>
                </a:solidFill>
              </a:rPr>
              <a:t> And an </a:t>
            </a:r>
            <a:r>
              <a:rPr lang="en-US" sz="2200" b="1" u="sng" dirty="0">
                <a:solidFill>
                  <a:schemeClr val="bg1"/>
                </a:solidFill>
              </a:rPr>
              <a:t>angel of the Lord</a:t>
            </a:r>
            <a:r>
              <a:rPr lang="en-US" sz="2200" b="1" dirty="0">
                <a:solidFill>
                  <a:schemeClr val="bg1"/>
                </a:solidFill>
              </a:rPr>
              <a:t> suddenly stood before them, and the glory of the Lord shone around them; and they were terribly frightened. </a:t>
            </a:r>
            <a:r>
              <a:rPr lang="en-US" sz="2200" baseline="30000" dirty="0">
                <a:solidFill>
                  <a:schemeClr val="bg1"/>
                </a:solidFill>
              </a:rPr>
              <a:t>10</a:t>
            </a:r>
            <a:r>
              <a:rPr lang="en-US" sz="2200" b="1" dirty="0">
                <a:solidFill>
                  <a:schemeClr val="bg1"/>
                </a:solidFill>
              </a:rPr>
              <a:t> But </a:t>
            </a:r>
            <a:r>
              <a:rPr lang="en-US" sz="2200" b="1" u="sng" dirty="0">
                <a:solidFill>
                  <a:schemeClr val="bg1"/>
                </a:solidFill>
              </a:rPr>
              <a:t>the angel said to them, “Do not be afraid; for behold, I bring you good news of great joy which will be for all the people; </a:t>
            </a:r>
            <a:r>
              <a:rPr lang="en-US" sz="2200" u="sng" baseline="30000" dirty="0">
                <a:solidFill>
                  <a:schemeClr val="bg1"/>
                </a:solidFill>
              </a:rPr>
              <a:t>11</a:t>
            </a:r>
            <a:r>
              <a:rPr lang="en-US" sz="2200" b="1" u="sng" dirty="0">
                <a:solidFill>
                  <a:schemeClr val="bg1"/>
                </a:solidFill>
              </a:rPr>
              <a:t> for today in the city of David there has been born for you a Savior, who is Christ the Lord. </a:t>
            </a:r>
            <a:r>
              <a:rPr lang="en-US" sz="2200" u="sng" baseline="30000" dirty="0">
                <a:solidFill>
                  <a:schemeClr val="bg1"/>
                </a:solidFill>
              </a:rPr>
              <a:t>12</a:t>
            </a:r>
            <a:r>
              <a:rPr lang="en-US" sz="2200" b="1" u="sng" dirty="0">
                <a:solidFill>
                  <a:schemeClr val="bg1"/>
                </a:solidFill>
              </a:rPr>
              <a:t> “This will be a sign for you: you will find a baby wrapped in cloths and  </a:t>
            </a:r>
            <a:br>
              <a:rPr lang="en-US" sz="2200" b="1" u="sng" dirty="0">
                <a:solidFill>
                  <a:schemeClr val="bg1"/>
                </a:solidFill>
              </a:rPr>
            </a:br>
            <a:r>
              <a:rPr lang="en-US" sz="2200" b="1" u="sng" dirty="0">
                <a:solidFill>
                  <a:schemeClr val="bg1"/>
                </a:solidFill>
              </a:rPr>
              <a:t> lying in a manger.</a:t>
            </a:r>
            <a:r>
              <a:rPr lang="en-US" sz="2200" b="1" dirty="0">
                <a:solidFill>
                  <a:schemeClr val="bg1"/>
                </a:solidFill>
              </a:rPr>
              <a:t>” </a:t>
            </a:r>
          </a:p>
        </p:txBody>
      </p:sp>
      <p:sp>
        <p:nvSpPr>
          <p:cNvPr id="23" name="Rounded Rectangle 22"/>
          <p:cNvSpPr/>
          <p:nvPr/>
        </p:nvSpPr>
        <p:spPr>
          <a:xfrm>
            <a:off x="-156209" y="-297"/>
            <a:ext cx="4819650" cy="685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bg1"/>
                </a:solidFill>
              </a:rPr>
              <a:t>Luke 2:15–19 (NASB95) </a:t>
            </a:r>
          </a:p>
          <a:p>
            <a:r>
              <a:rPr lang="en-US" sz="2200" baseline="30000" dirty="0">
                <a:solidFill>
                  <a:schemeClr val="bg1"/>
                </a:solidFill>
              </a:rPr>
              <a:t>15</a:t>
            </a:r>
            <a:r>
              <a:rPr lang="en-US" sz="2200" b="1" dirty="0">
                <a:solidFill>
                  <a:schemeClr val="bg1"/>
                </a:solidFill>
              </a:rPr>
              <a:t> When the angels had gone … the </a:t>
            </a:r>
            <a:r>
              <a:rPr lang="en-US" sz="2200" b="1" u="sng" dirty="0">
                <a:solidFill>
                  <a:schemeClr val="bg1"/>
                </a:solidFill>
              </a:rPr>
              <a:t>shepherds</a:t>
            </a:r>
            <a:r>
              <a:rPr lang="en-US" sz="2200" b="1" dirty="0">
                <a:solidFill>
                  <a:schemeClr val="bg1"/>
                </a:solidFill>
              </a:rPr>
              <a:t> began saying to one another, “Let us go </a:t>
            </a:r>
            <a:r>
              <a:rPr lang="en-US" sz="2200" b="1" u="sng" dirty="0">
                <a:solidFill>
                  <a:schemeClr val="bg1"/>
                </a:solidFill>
              </a:rPr>
              <a:t>straight to Bethlehem</a:t>
            </a:r>
            <a:r>
              <a:rPr lang="en-US" sz="2200" b="1" dirty="0">
                <a:solidFill>
                  <a:schemeClr val="bg1"/>
                </a:solidFill>
              </a:rPr>
              <a:t> then, and see this thing that has happened which the Lord has made known to us.” </a:t>
            </a:r>
            <a:r>
              <a:rPr lang="en-US" sz="2200" baseline="30000" dirty="0">
                <a:solidFill>
                  <a:schemeClr val="bg1"/>
                </a:solidFill>
              </a:rPr>
              <a:t>16</a:t>
            </a:r>
            <a:r>
              <a:rPr lang="en-US" sz="2200" b="1" dirty="0">
                <a:solidFill>
                  <a:schemeClr val="bg1"/>
                </a:solidFill>
              </a:rPr>
              <a:t> So they came in a hurry and </a:t>
            </a:r>
            <a:r>
              <a:rPr lang="en-US" sz="2200" b="1" u="sng" dirty="0">
                <a:solidFill>
                  <a:schemeClr val="bg1"/>
                </a:solidFill>
              </a:rPr>
              <a:t>found their way to Mary and Joseph, and the baby</a:t>
            </a:r>
            <a:r>
              <a:rPr lang="en-US" sz="2200" b="1" dirty="0">
                <a:solidFill>
                  <a:schemeClr val="bg1"/>
                </a:solidFill>
              </a:rPr>
              <a:t> as He lay in the manger. </a:t>
            </a:r>
            <a:r>
              <a:rPr lang="en-US" sz="2200" baseline="30000" dirty="0">
                <a:solidFill>
                  <a:schemeClr val="bg1"/>
                </a:solidFill>
              </a:rPr>
              <a:t>17</a:t>
            </a:r>
            <a:r>
              <a:rPr lang="en-US" sz="2200" b="1" dirty="0">
                <a:solidFill>
                  <a:schemeClr val="bg1"/>
                </a:solidFill>
              </a:rPr>
              <a:t> When they had seen this, </a:t>
            </a:r>
            <a:r>
              <a:rPr lang="en-US" sz="2200" b="1" u="sng" dirty="0">
                <a:solidFill>
                  <a:schemeClr val="bg1"/>
                </a:solidFill>
              </a:rPr>
              <a:t>they made known the statement which had been told them about this Child.</a:t>
            </a:r>
            <a:r>
              <a:rPr lang="en-US" sz="2200" b="1" dirty="0">
                <a:solidFill>
                  <a:schemeClr val="bg1"/>
                </a:solidFill>
              </a:rPr>
              <a:t> </a:t>
            </a:r>
            <a:r>
              <a:rPr lang="en-US" sz="2200" baseline="30000" dirty="0">
                <a:solidFill>
                  <a:schemeClr val="bg1"/>
                </a:solidFill>
              </a:rPr>
              <a:t>18</a:t>
            </a:r>
            <a:r>
              <a:rPr lang="en-US" sz="2200" b="1" dirty="0">
                <a:solidFill>
                  <a:schemeClr val="bg1"/>
                </a:solidFill>
              </a:rPr>
              <a:t> And all who heard it wondered at the things which were told them by the shepherds. </a:t>
            </a:r>
            <a:r>
              <a:rPr lang="en-US" sz="2200" baseline="30000" dirty="0">
                <a:solidFill>
                  <a:schemeClr val="bg1"/>
                </a:solidFill>
              </a:rPr>
              <a:t>19</a:t>
            </a:r>
            <a:r>
              <a:rPr lang="en-US" sz="2200" b="1" dirty="0">
                <a:solidFill>
                  <a:schemeClr val="bg1"/>
                </a:solidFill>
              </a:rPr>
              <a:t> But </a:t>
            </a:r>
            <a:r>
              <a:rPr lang="en-US" sz="2200" b="1" u="sng" dirty="0">
                <a:solidFill>
                  <a:schemeClr val="bg1"/>
                </a:solidFill>
              </a:rPr>
              <a:t>Mary treasured all these things, </a:t>
            </a:r>
            <a:br>
              <a:rPr lang="en-US" sz="2200" b="1" u="sng" dirty="0">
                <a:solidFill>
                  <a:schemeClr val="bg1"/>
                </a:solidFill>
              </a:rPr>
            </a:br>
            <a:r>
              <a:rPr lang="en-US" sz="2200" b="1" dirty="0">
                <a:solidFill>
                  <a:schemeClr val="bg1"/>
                </a:solidFill>
              </a:rPr>
              <a:t>  </a:t>
            </a:r>
            <a:r>
              <a:rPr lang="en-US" sz="2200" b="1" u="sng" dirty="0">
                <a:solidFill>
                  <a:schemeClr val="bg1"/>
                </a:solidFill>
              </a:rPr>
              <a:t>pondering them in her heart.</a:t>
            </a:r>
            <a:r>
              <a:rPr lang="en-US" sz="2200" b="1" dirty="0">
                <a:solidFill>
                  <a:schemeClr val="bg1"/>
                </a:solidFill>
              </a:rPr>
              <a:t> </a:t>
            </a:r>
          </a:p>
        </p:txBody>
      </p:sp>
      <p:sp>
        <p:nvSpPr>
          <p:cNvPr id="24" name="Rounded Rectangle 23"/>
          <p:cNvSpPr/>
          <p:nvPr/>
        </p:nvSpPr>
        <p:spPr>
          <a:xfrm>
            <a:off x="-156209" y="-891"/>
            <a:ext cx="4846895" cy="685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bg1"/>
                </a:solidFill>
              </a:rPr>
              <a:t> Luke 2:41–51 (NASB95) </a:t>
            </a:r>
          </a:p>
          <a:p>
            <a:r>
              <a:rPr lang="en-US" sz="2200" b="1" baseline="30000" dirty="0">
                <a:solidFill>
                  <a:schemeClr val="bg1"/>
                </a:solidFill>
              </a:rPr>
              <a:t>41</a:t>
            </a:r>
            <a:r>
              <a:rPr lang="en-US" sz="2200" b="1" dirty="0">
                <a:solidFill>
                  <a:schemeClr val="bg1"/>
                </a:solidFill>
              </a:rPr>
              <a:t> Now His parents went to </a:t>
            </a:r>
            <a:r>
              <a:rPr lang="en-US" sz="2200" b="1" u="sng" dirty="0">
                <a:solidFill>
                  <a:schemeClr val="bg1"/>
                </a:solidFill>
              </a:rPr>
              <a:t>Jerusalem</a:t>
            </a:r>
            <a:r>
              <a:rPr lang="en-US" sz="2200" b="1" dirty="0">
                <a:solidFill>
                  <a:schemeClr val="bg1"/>
                </a:solidFill>
              </a:rPr>
              <a:t> every year at the Feast of the </a:t>
            </a:r>
            <a:r>
              <a:rPr lang="en-US" sz="2200" b="1" u="sng" dirty="0">
                <a:solidFill>
                  <a:schemeClr val="bg1"/>
                </a:solidFill>
              </a:rPr>
              <a:t>Passover</a:t>
            </a:r>
            <a:r>
              <a:rPr lang="en-US" sz="2200" b="1" dirty="0">
                <a:solidFill>
                  <a:schemeClr val="bg1"/>
                </a:solidFill>
              </a:rPr>
              <a:t>. </a:t>
            </a:r>
            <a:r>
              <a:rPr lang="en-US" sz="2200" b="1" baseline="30000" dirty="0">
                <a:solidFill>
                  <a:schemeClr val="bg1"/>
                </a:solidFill>
              </a:rPr>
              <a:t>42</a:t>
            </a:r>
            <a:r>
              <a:rPr lang="en-US" sz="2200" b="1" dirty="0">
                <a:solidFill>
                  <a:schemeClr val="bg1"/>
                </a:solidFill>
              </a:rPr>
              <a:t> And </a:t>
            </a:r>
            <a:r>
              <a:rPr lang="en-US" sz="2200" b="1" u="sng" dirty="0">
                <a:solidFill>
                  <a:schemeClr val="bg1"/>
                </a:solidFill>
              </a:rPr>
              <a:t>when He became twelve</a:t>
            </a:r>
            <a:r>
              <a:rPr lang="en-US" sz="2200" b="1" dirty="0">
                <a:solidFill>
                  <a:schemeClr val="bg1"/>
                </a:solidFill>
              </a:rPr>
              <a:t>, they went up </a:t>
            </a:r>
            <a:r>
              <a:rPr lang="en-US" sz="2200" b="1" i="1" dirty="0">
                <a:solidFill>
                  <a:schemeClr val="bg1"/>
                </a:solidFill>
              </a:rPr>
              <a:t>there</a:t>
            </a:r>
            <a:r>
              <a:rPr lang="en-US" sz="2200" b="1" dirty="0">
                <a:solidFill>
                  <a:schemeClr val="bg1"/>
                </a:solidFill>
              </a:rPr>
              <a:t> according to the custom of the Feast; </a:t>
            </a:r>
            <a:r>
              <a:rPr lang="en-US" sz="2200" b="1" baseline="30000" dirty="0">
                <a:solidFill>
                  <a:schemeClr val="bg1"/>
                </a:solidFill>
              </a:rPr>
              <a:t>43</a:t>
            </a:r>
            <a:r>
              <a:rPr lang="en-US" sz="2200" b="1" dirty="0">
                <a:solidFill>
                  <a:schemeClr val="bg1"/>
                </a:solidFill>
              </a:rPr>
              <a:t> and as they were returning, after spending the full number of days, </a:t>
            </a:r>
            <a:r>
              <a:rPr lang="en-US" sz="2200" b="1" u="sng" dirty="0">
                <a:solidFill>
                  <a:schemeClr val="bg1"/>
                </a:solidFill>
              </a:rPr>
              <a:t>the boy Jesus stayed behind in Jerusalem. But His parents were unaware</a:t>
            </a:r>
            <a:r>
              <a:rPr lang="en-US" sz="2200" b="1" dirty="0">
                <a:solidFill>
                  <a:schemeClr val="bg1"/>
                </a:solidFill>
              </a:rPr>
              <a:t> of it… </a:t>
            </a:r>
            <a:r>
              <a:rPr lang="en-US" sz="2200" b="1" baseline="30000" dirty="0">
                <a:solidFill>
                  <a:schemeClr val="bg1"/>
                </a:solidFill>
              </a:rPr>
              <a:t>45</a:t>
            </a:r>
            <a:r>
              <a:rPr lang="en-US" sz="2200" b="1" dirty="0">
                <a:solidFill>
                  <a:schemeClr val="bg1"/>
                </a:solidFill>
              </a:rPr>
              <a:t> When they did not find Him, they returned to Jerusalem looking for Him. </a:t>
            </a:r>
            <a:r>
              <a:rPr lang="en-US" sz="2200" b="1" baseline="30000" dirty="0">
                <a:solidFill>
                  <a:schemeClr val="bg1"/>
                </a:solidFill>
              </a:rPr>
              <a:t>46</a:t>
            </a:r>
            <a:r>
              <a:rPr lang="en-US" sz="2200" b="1" dirty="0">
                <a:solidFill>
                  <a:schemeClr val="bg1"/>
                </a:solidFill>
              </a:rPr>
              <a:t> Then, </a:t>
            </a:r>
            <a:r>
              <a:rPr lang="en-US" sz="2200" b="1" u="sng" dirty="0">
                <a:solidFill>
                  <a:schemeClr val="bg1"/>
                </a:solidFill>
              </a:rPr>
              <a:t>after three days they found Him in the temple, sitting in the midst of the teachers, both listening to them and asking them </a:t>
            </a:r>
            <a:br>
              <a:rPr lang="en-US" sz="2200" b="1" u="sng" dirty="0">
                <a:solidFill>
                  <a:schemeClr val="bg1"/>
                </a:solidFill>
              </a:rPr>
            </a:br>
            <a:r>
              <a:rPr lang="en-US" sz="2200" b="1" u="sng" dirty="0">
                <a:solidFill>
                  <a:schemeClr val="bg1"/>
                </a:solidFill>
              </a:rPr>
              <a:t>   questions</a:t>
            </a:r>
            <a:r>
              <a:rPr lang="en-US" sz="2200" b="1" dirty="0">
                <a:solidFill>
                  <a:schemeClr val="bg1"/>
                </a:solidFill>
              </a:rPr>
              <a:t>…</a:t>
            </a:r>
          </a:p>
        </p:txBody>
      </p:sp>
      <p:sp>
        <p:nvSpPr>
          <p:cNvPr id="25" name="Rounded Rectangle 24"/>
          <p:cNvSpPr/>
          <p:nvPr/>
        </p:nvSpPr>
        <p:spPr>
          <a:xfrm>
            <a:off x="-156209" y="297"/>
            <a:ext cx="4846896" cy="685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bg1"/>
                </a:solidFill>
              </a:rPr>
              <a:t>  Luke 2:41–51 (NASB95) </a:t>
            </a:r>
          </a:p>
          <a:p>
            <a:r>
              <a:rPr lang="en-US" sz="2200" b="1" baseline="30000" dirty="0">
                <a:solidFill>
                  <a:schemeClr val="bg1"/>
                </a:solidFill>
              </a:rPr>
              <a:t>48</a:t>
            </a:r>
            <a:r>
              <a:rPr lang="en-US" sz="2200" b="1" dirty="0">
                <a:solidFill>
                  <a:schemeClr val="bg1"/>
                </a:solidFill>
              </a:rPr>
              <a:t> </a:t>
            </a:r>
            <a:r>
              <a:rPr lang="en-US" sz="2200" b="1" u="sng" dirty="0">
                <a:solidFill>
                  <a:schemeClr val="bg1"/>
                </a:solidFill>
              </a:rPr>
              <a:t>When they saw Him</a:t>
            </a:r>
            <a:r>
              <a:rPr lang="en-US" sz="2200" b="1" dirty="0">
                <a:solidFill>
                  <a:schemeClr val="bg1"/>
                </a:solidFill>
              </a:rPr>
              <a:t>, they were astonished; and </a:t>
            </a:r>
            <a:r>
              <a:rPr lang="en-US" sz="2200" b="1" u="sng" dirty="0">
                <a:solidFill>
                  <a:schemeClr val="bg1"/>
                </a:solidFill>
              </a:rPr>
              <a:t>His mother said</a:t>
            </a:r>
            <a:r>
              <a:rPr lang="en-US" sz="2200" b="1" dirty="0">
                <a:solidFill>
                  <a:schemeClr val="bg1"/>
                </a:solidFill>
              </a:rPr>
              <a:t> to Him, “</a:t>
            </a:r>
            <a:r>
              <a:rPr lang="en-US" sz="2200" b="1" u="sng" dirty="0">
                <a:solidFill>
                  <a:schemeClr val="bg1"/>
                </a:solidFill>
              </a:rPr>
              <a:t>Son, why have You treated us this way? Behold, Your father and I have been anxiously looking for You.</a:t>
            </a:r>
            <a:r>
              <a:rPr lang="en-US" sz="2200" b="1" dirty="0">
                <a:solidFill>
                  <a:schemeClr val="bg1"/>
                </a:solidFill>
              </a:rPr>
              <a:t>” </a:t>
            </a:r>
            <a:r>
              <a:rPr lang="en-US" sz="2200" b="1" baseline="30000" dirty="0">
                <a:solidFill>
                  <a:schemeClr val="bg1"/>
                </a:solidFill>
              </a:rPr>
              <a:t>49</a:t>
            </a:r>
            <a:r>
              <a:rPr lang="en-US" sz="2200" b="1" dirty="0">
                <a:solidFill>
                  <a:schemeClr val="bg1"/>
                </a:solidFill>
              </a:rPr>
              <a:t> And </a:t>
            </a:r>
            <a:r>
              <a:rPr lang="en-US" sz="2200" b="1" u="sng" dirty="0">
                <a:solidFill>
                  <a:schemeClr val="bg1"/>
                </a:solidFill>
              </a:rPr>
              <a:t>He said to them, “Why is it that you were looking for Me? Did you not know that I had to be in My Father’s </a:t>
            </a:r>
            <a:r>
              <a:rPr lang="en-US" sz="2200" b="1" i="1" u="sng" dirty="0">
                <a:solidFill>
                  <a:schemeClr val="bg1"/>
                </a:solidFill>
              </a:rPr>
              <a:t>house?</a:t>
            </a:r>
            <a:r>
              <a:rPr lang="en-US" sz="2200" b="1" u="sng" dirty="0">
                <a:solidFill>
                  <a:schemeClr val="bg1"/>
                </a:solidFill>
              </a:rPr>
              <a:t>”</a:t>
            </a:r>
            <a:r>
              <a:rPr lang="en-US" sz="2200" b="1" dirty="0">
                <a:solidFill>
                  <a:schemeClr val="bg1"/>
                </a:solidFill>
              </a:rPr>
              <a:t> </a:t>
            </a:r>
            <a:r>
              <a:rPr lang="en-US" sz="2200" b="1" baseline="30000" dirty="0">
                <a:solidFill>
                  <a:schemeClr val="bg1"/>
                </a:solidFill>
              </a:rPr>
              <a:t>50</a:t>
            </a:r>
            <a:r>
              <a:rPr lang="en-US" sz="2200" b="1" dirty="0">
                <a:solidFill>
                  <a:schemeClr val="bg1"/>
                </a:solidFill>
              </a:rPr>
              <a:t> But they did not understand the statement which He had made to them. </a:t>
            </a:r>
            <a:r>
              <a:rPr lang="en-US" sz="2200" b="1" baseline="30000" dirty="0">
                <a:solidFill>
                  <a:schemeClr val="bg1"/>
                </a:solidFill>
              </a:rPr>
              <a:t>51</a:t>
            </a:r>
            <a:r>
              <a:rPr lang="en-US" sz="2200" b="1" dirty="0">
                <a:solidFill>
                  <a:schemeClr val="bg1"/>
                </a:solidFill>
              </a:rPr>
              <a:t> And He went down with them and came to Nazareth, and He continued in subjection to them; and </a:t>
            </a:r>
            <a:r>
              <a:rPr lang="en-US" sz="2200" b="1" u="sng" dirty="0">
                <a:solidFill>
                  <a:schemeClr val="bg1"/>
                </a:solidFill>
              </a:rPr>
              <a:t>His mother treasured all </a:t>
            </a:r>
            <a:r>
              <a:rPr lang="en-US" sz="2200" b="1" i="1" u="sng" dirty="0">
                <a:solidFill>
                  <a:schemeClr val="bg1"/>
                </a:solidFill>
              </a:rPr>
              <a:t>these</a:t>
            </a:r>
            <a:r>
              <a:rPr lang="en-US" sz="2200" b="1" u="sng" dirty="0">
                <a:solidFill>
                  <a:schemeClr val="bg1"/>
                </a:solidFill>
              </a:rPr>
              <a:t> things in </a:t>
            </a:r>
            <a:br>
              <a:rPr lang="en-US" sz="2200" b="1" u="sng" dirty="0">
                <a:solidFill>
                  <a:schemeClr val="bg1"/>
                </a:solidFill>
              </a:rPr>
            </a:br>
            <a:r>
              <a:rPr lang="en-US" sz="2200" b="1" dirty="0">
                <a:solidFill>
                  <a:schemeClr val="bg1"/>
                </a:solidFill>
              </a:rPr>
              <a:t>  </a:t>
            </a:r>
            <a:r>
              <a:rPr lang="en-US" sz="2200" b="1" u="sng" dirty="0">
                <a:solidFill>
                  <a:schemeClr val="bg1"/>
                </a:solidFill>
              </a:rPr>
              <a:t>her heart</a:t>
            </a:r>
            <a:r>
              <a:rPr lang="en-US" sz="2200" b="1" dirty="0">
                <a:solidFill>
                  <a:schemeClr val="bg1"/>
                </a:solidFill>
              </a:rPr>
              <a:t>. </a:t>
            </a:r>
          </a:p>
        </p:txBody>
      </p:sp>
      <p:sp>
        <p:nvSpPr>
          <p:cNvPr id="26" name="Rectangle 25"/>
          <p:cNvSpPr/>
          <p:nvPr/>
        </p:nvSpPr>
        <p:spPr>
          <a:xfrm>
            <a:off x="4571993" y="5001803"/>
            <a:ext cx="4572000" cy="1569660"/>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Her testimony was given at the cross. If He was NOT Divine, she could have stated the facts. </a:t>
            </a:r>
          </a:p>
        </p:txBody>
      </p:sp>
    </p:spTree>
    <p:extLst>
      <p:ext uri="{BB962C8B-B14F-4D97-AF65-F5344CB8AC3E}">
        <p14:creationId xmlns:p14="http://schemas.microsoft.com/office/powerpoint/2010/main" val="123149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xit" presetSubtype="0" fill="hold" grpId="1" nodeType="with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22"/>
                                        </p:tgtEl>
                                      </p:cBhvr>
                                    </p:animEffect>
                                    <p:set>
                                      <p:cBhvr>
                                        <p:cTn id="39" dur="1" fill="hold">
                                          <p:stCondLst>
                                            <p:cond delay="499"/>
                                          </p:stCondLst>
                                        </p:cTn>
                                        <p:tgtEl>
                                          <p:spTgt spid="22"/>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10" presetClass="exit" presetSubtype="0" fill="hold" grpId="1" nodeType="withEffect">
                                  <p:stCondLst>
                                    <p:cond delay="0"/>
                                  </p:stCondLst>
                                  <p:childTnLst>
                                    <p:animEffect transition="out" filter="fade">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24"/>
                                        </p:tgtEl>
                                      </p:cBhvr>
                                    </p:animEffect>
                                    <p:set>
                                      <p:cBhvr>
                                        <p:cTn id="58" dur="1" fill="hold">
                                          <p:stCondLst>
                                            <p:cond delay="499"/>
                                          </p:stCondLst>
                                        </p:cTn>
                                        <p:tgtEl>
                                          <p:spTgt spid="24"/>
                                        </p:tgtEl>
                                        <p:attrNameLst>
                                          <p:attrName>style.visibility</p:attrName>
                                        </p:attrNameLst>
                                      </p:cBhvr>
                                      <p:to>
                                        <p:strVal val="hidden"/>
                                      </p:to>
                                    </p:set>
                                  </p:childTnLst>
                                </p:cTn>
                              </p:par>
                              <p:par>
                                <p:cTn id="59" presetID="10"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childTnLst>
                                </p:cTn>
                              </p:par>
                              <p:par>
                                <p:cTn id="67" presetID="10" presetClass="exit" presetSubtype="0" fill="hold" grpId="1" nodeType="withEffect">
                                  <p:stCondLst>
                                    <p:cond delay="0"/>
                                  </p:stCondLst>
                                  <p:childTnLst>
                                    <p:animEffect transition="out" filter="fade">
                                      <p:cBhvr>
                                        <p:cTn id="68" dur="500"/>
                                        <p:tgtEl>
                                          <p:spTgt spid="25"/>
                                        </p:tgtEl>
                                      </p:cBhvr>
                                    </p:animEffect>
                                    <p:set>
                                      <p:cBhvr>
                                        <p:cTn id="69" dur="1" fill="hold">
                                          <p:stCondLst>
                                            <p:cond delay="499"/>
                                          </p:stCondLst>
                                        </p:cTn>
                                        <p:tgtEl>
                                          <p:spTgt spid="25"/>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500"/>
                                        <p:tgtEl>
                                          <p:spTgt spid="1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p:bldP spid="16" grpId="0"/>
      <p:bldP spid="17" grpId="0"/>
      <p:bldP spid="19" grpId="0" animBg="1"/>
      <p:bldP spid="19" grpId="1" animBg="1"/>
      <p:bldP spid="20" grpId="0" animBg="1"/>
      <p:bldP spid="20" grpId="1" animBg="1"/>
      <p:bldP spid="22" grpId="0" animBg="1"/>
      <p:bldP spid="22" grpId="1" animBg="1"/>
      <p:bldP spid="23" grpId="0" animBg="1"/>
      <p:bldP spid="23" grpId="1" animBg="1"/>
      <p:bldP spid="24" grpId="0" animBg="1"/>
      <p:bldP spid="24" grpId="1" animBg="1"/>
      <p:bldP spid="25" grpId="0" animBg="1"/>
      <p:bldP spid="25" grpId="1" animBg="1"/>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a:stCxn id="3" idx="0"/>
            <a:endCxn id="3" idx="2"/>
          </p:cNvCxnSpPr>
          <p:nvPr/>
        </p:nvCxnSpPr>
        <p:spPr>
          <a:xfrm>
            <a:off x="4572000" y="0"/>
            <a:ext cx="0" cy="6858000"/>
          </a:xfrm>
          <a:prstGeom prst="line">
            <a:avLst/>
          </a:prstGeom>
          <a:ln>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 y="0"/>
            <a:ext cx="4572000" cy="6694140"/>
          </a:xfrm>
          <a:prstGeom prst="rect">
            <a:avLst/>
          </a:prstGeom>
        </p:spPr>
        <p:txBody>
          <a:bodyPr wrap="square">
            <a:spAutoFit/>
          </a:bodyPr>
          <a:lstStyle/>
          <a:p>
            <a:pPr>
              <a:lnSpc>
                <a:spcPct val="150000"/>
              </a:lnSpc>
            </a:pPr>
            <a:r>
              <a:rPr lang="en-US" sz="2200" b="1" dirty="0">
                <a:latin typeface="Arial" pitchFamily="34" charset="0"/>
                <a:cs typeface="Arial" pitchFamily="34" charset="0"/>
              </a:rPr>
              <a:t>John 2:6-8 (NASB95) </a:t>
            </a:r>
          </a:p>
          <a:p>
            <a:pPr>
              <a:lnSpc>
                <a:spcPct val="150000"/>
              </a:lnSpc>
            </a:pPr>
            <a:r>
              <a:rPr lang="en-US" sz="2200" b="1" baseline="30000" dirty="0">
                <a:latin typeface="Arial" pitchFamily="34" charset="0"/>
                <a:cs typeface="Arial" pitchFamily="34" charset="0"/>
              </a:rPr>
              <a:t>6 </a:t>
            </a:r>
            <a:r>
              <a:rPr lang="en-US" sz="2200" b="1" dirty="0">
                <a:latin typeface="Arial" pitchFamily="34" charset="0"/>
                <a:cs typeface="Arial" pitchFamily="34" charset="0"/>
              </a:rPr>
              <a:t>Now there were six stone waterpots set there for the Jewish custom of purification, containing twenty or thirty gallons each. </a:t>
            </a:r>
            <a:r>
              <a:rPr lang="en-US" sz="2200" b="1" baseline="30000" dirty="0">
                <a:latin typeface="Arial" pitchFamily="34" charset="0"/>
                <a:cs typeface="Arial" pitchFamily="34" charset="0"/>
              </a:rPr>
              <a:t>7 </a:t>
            </a:r>
            <a:r>
              <a:rPr lang="en-US" sz="2200" b="1" dirty="0">
                <a:latin typeface="Arial" pitchFamily="34" charset="0"/>
                <a:cs typeface="Arial" pitchFamily="34" charset="0"/>
              </a:rPr>
              <a:t>Jesus said to them, “Fill the waterpots with water.” So they filled them up to the brim. </a:t>
            </a:r>
            <a:r>
              <a:rPr lang="en-US" sz="2200" b="1" baseline="30000" dirty="0">
                <a:latin typeface="Arial" pitchFamily="34" charset="0"/>
                <a:cs typeface="Arial" pitchFamily="34" charset="0"/>
              </a:rPr>
              <a:t>8 </a:t>
            </a:r>
            <a:r>
              <a:rPr lang="en-US" sz="2200" b="1" dirty="0">
                <a:latin typeface="Arial" pitchFamily="34" charset="0"/>
                <a:cs typeface="Arial" pitchFamily="34" charset="0"/>
              </a:rPr>
              <a:t>And He said to them, “Draw some out now and take it to the headwaiter.” So they took it to him. </a:t>
            </a:r>
          </a:p>
          <a:p>
            <a:pPr>
              <a:lnSpc>
                <a:spcPct val="150000"/>
              </a:lnSpc>
            </a:pPr>
            <a:endParaRPr lang="en-US" sz="2200" b="1" dirty="0">
              <a:latin typeface="Arial" pitchFamily="34" charset="0"/>
              <a:cs typeface="Arial" pitchFamily="34" charset="0"/>
            </a:endParaRPr>
          </a:p>
        </p:txBody>
      </p:sp>
      <p:sp>
        <p:nvSpPr>
          <p:cNvPr id="5" name="Rectangle 4"/>
          <p:cNvSpPr/>
          <p:nvPr/>
        </p:nvSpPr>
        <p:spPr>
          <a:xfrm>
            <a:off x="4572001" y="174406"/>
            <a:ext cx="4572000" cy="830997"/>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Jewish custom of purification (Mk 7:3-4)</a:t>
            </a:r>
          </a:p>
        </p:txBody>
      </p:sp>
      <p:sp>
        <p:nvSpPr>
          <p:cNvPr id="6" name="Rounded Rectangle 5"/>
          <p:cNvSpPr/>
          <p:nvPr/>
        </p:nvSpPr>
        <p:spPr>
          <a:xfrm>
            <a:off x="4571998" y="1984867"/>
            <a:ext cx="4572001" cy="4222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a:solidFill>
                  <a:schemeClr val="bg1"/>
                </a:solidFill>
              </a:rPr>
              <a:t>“(For the Pharisees and </a:t>
            </a:r>
            <a:r>
              <a:rPr lang="en-US" sz="2000" b="1" i="1" u="sng" dirty="0">
                <a:solidFill>
                  <a:schemeClr val="bg1"/>
                </a:solidFill>
              </a:rPr>
              <a:t>all the Jews do not eat unless they carefully wash their hands</a:t>
            </a:r>
            <a:r>
              <a:rPr lang="en-US" sz="2000" b="1" i="1" dirty="0">
                <a:solidFill>
                  <a:schemeClr val="bg1"/>
                </a:solidFill>
              </a:rPr>
              <a:t>, thus observing the traditions of the elders; and when they come from the market place, </a:t>
            </a:r>
            <a:r>
              <a:rPr lang="en-US" sz="2000" b="1" i="1" u="sng" dirty="0">
                <a:solidFill>
                  <a:schemeClr val="bg1"/>
                </a:solidFill>
              </a:rPr>
              <a:t>they do not eat unless they cleanse themselves</a:t>
            </a:r>
            <a:r>
              <a:rPr lang="en-US" sz="2000" b="1" i="1" dirty="0">
                <a:solidFill>
                  <a:schemeClr val="bg1"/>
                </a:solidFill>
              </a:rPr>
              <a:t>; and there are many other things which they have received in order to observe, such as </a:t>
            </a:r>
            <a:r>
              <a:rPr lang="en-US" sz="2000" b="1" i="1" u="sng" dirty="0">
                <a:solidFill>
                  <a:schemeClr val="bg1"/>
                </a:solidFill>
              </a:rPr>
              <a:t>the washing of cups and pitchers and copper pots</a:t>
            </a:r>
            <a:r>
              <a:rPr lang="en-US" sz="2000" b="1" i="1" dirty="0">
                <a:solidFill>
                  <a:schemeClr val="bg1"/>
                </a:solidFill>
              </a:rPr>
              <a:t>.)” (Mark 7:3–4, NASB95)</a:t>
            </a:r>
          </a:p>
        </p:txBody>
      </p:sp>
      <p:sp>
        <p:nvSpPr>
          <p:cNvPr id="7" name="Rectangle 6"/>
          <p:cNvSpPr/>
          <p:nvPr/>
        </p:nvSpPr>
        <p:spPr>
          <a:xfrm>
            <a:off x="4572001" y="1005403"/>
            <a:ext cx="4572000" cy="461665"/>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120 – 180 gallons of water</a:t>
            </a:r>
          </a:p>
        </p:txBody>
      </p:sp>
    </p:spTree>
    <p:extLst>
      <p:ext uri="{BB962C8B-B14F-4D97-AF65-F5344CB8AC3E}">
        <p14:creationId xmlns:p14="http://schemas.microsoft.com/office/powerpoint/2010/main" val="12117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xit" presetSubtype="0" fill="hold" grpId="1" nodeType="with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6" grpId="1"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a:stCxn id="3" idx="0"/>
            <a:endCxn id="3" idx="2"/>
          </p:cNvCxnSpPr>
          <p:nvPr/>
        </p:nvCxnSpPr>
        <p:spPr>
          <a:xfrm>
            <a:off x="4572000" y="0"/>
            <a:ext cx="0" cy="6858000"/>
          </a:xfrm>
          <a:prstGeom prst="line">
            <a:avLst/>
          </a:prstGeom>
          <a:ln>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 y="0"/>
            <a:ext cx="4700186" cy="6694140"/>
          </a:xfrm>
          <a:prstGeom prst="rect">
            <a:avLst/>
          </a:prstGeom>
        </p:spPr>
        <p:txBody>
          <a:bodyPr wrap="square">
            <a:spAutoFit/>
          </a:bodyPr>
          <a:lstStyle/>
          <a:p>
            <a:pPr>
              <a:lnSpc>
                <a:spcPct val="150000"/>
              </a:lnSpc>
            </a:pPr>
            <a:r>
              <a:rPr lang="en-US" sz="2200" b="1" dirty="0">
                <a:latin typeface="Arial" pitchFamily="34" charset="0"/>
                <a:cs typeface="Arial" pitchFamily="34" charset="0"/>
              </a:rPr>
              <a:t>John 2:9–10 (NASB95) </a:t>
            </a:r>
          </a:p>
          <a:p>
            <a:pPr>
              <a:lnSpc>
                <a:spcPct val="150000"/>
              </a:lnSpc>
            </a:pPr>
            <a:r>
              <a:rPr lang="en-US" sz="2200" b="1" baseline="30000" dirty="0">
                <a:latin typeface="Arial" pitchFamily="34" charset="0"/>
                <a:cs typeface="Arial" pitchFamily="34" charset="0"/>
              </a:rPr>
              <a:t>9 </a:t>
            </a:r>
            <a:r>
              <a:rPr lang="en-US" sz="2200" b="1" dirty="0">
                <a:latin typeface="Arial" pitchFamily="34" charset="0"/>
                <a:cs typeface="Arial" pitchFamily="34" charset="0"/>
              </a:rPr>
              <a:t>When the headwaiter tasted the water which had become wine, and did not know where it came from (but the servants who had drawn the water knew), the headwaiter called the bridegroom, </a:t>
            </a:r>
            <a:r>
              <a:rPr lang="en-US" sz="2200" b="1" baseline="30000" dirty="0">
                <a:latin typeface="Arial" pitchFamily="34" charset="0"/>
                <a:cs typeface="Arial" pitchFamily="34" charset="0"/>
              </a:rPr>
              <a:t>10 </a:t>
            </a:r>
            <a:r>
              <a:rPr lang="en-US" sz="2200" b="1" dirty="0">
                <a:latin typeface="Arial" pitchFamily="34" charset="0"/>
                <a:cs typeface="Arial" pitchFamily="34" charset="0"/>
              </a:rPr>
              <a:t>and said to him, “Every man serves the good wine first, and when the people have drunk freely, then he serves the poorer wine; but you have kept the good wine until now.”</a:t>
            </a:r>
          </a:p>
        </p:txBody>
      </p:sp>
      <p:sp>
        <p:nvSpPr>
          <p:cNvPr id="5" name="Rectangle 4"/>
          <p:cNvSpPr/>
          <p:nvPr/>
        </p:nvSpPr>
        <p:spPr>
          <a:xfrm>
            <a:off x="4571998" y="1008633"/>
            <a:ext cx="4572000" cy="830997"/>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Headwaiter recognized this was the best wine!</a:t>
            </a:r>
          </a:p>
        </p:txBody>
      </p:sp>
      <p:sp>
        <p:nvSpPr>
          <p:cNvPr id="6" name="Rectangle 5"/>
          <p:cNvSpPr/>
          <p:nvPr/>
        </p:nvSpPr>
        <p:spPr>
          <a:xfrm>
            <a:off x="4571999" y="176717"/>
            <a:ext cx="4572000" cy="830997"/>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i="1" dirty="0">
                <a:latin typeface="Arial" pitchFamily="34" charset="0"/>
                <a:cs typeface="Arial" pitchFamily="34" charset="0"/>
              </a:rPr>
              <a:t>“did not know where it came from”</a:t>
            </a:r>
          </a:p>
        </p:txBody>
      </p:sp>
      <p:sp>
        <p:nvSpPr>
          <p:cNvPr id="7" name="Rectangle 6"/>
          <p:cNvSpPr/>
          <p:nvPr/>
        </p:nvSpPr>
        <p:spPr>
          <a:xfrm>
            <a:off x="4571996" y="1839630"/>
            <a:ext cx="4572000" cy="830997"/>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Order was reversed, usually serve the good first</a:t>
            </a:r>
          </a:p>
        </p:txBody>
      </p:sp>
      <p:sp>
        <p:nvSpPr>
          <p:cNvPr id="8" name="Rectangle 7"/>
          <p:cNvSpPr/>
          <p:nvPr/>
        </p:nvSpPr>
        <p:spPr>
          <a:xfrm>
            <a:off x="4572000" y="2670627"/>
            <a:ext cx="4572000" cy="461665"/>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i="1" dirty="0">
                <a:latin typeface="Arial" pitchFamily="34" charset="0"/>
                <a:cs typeface="Arial" pitchFamily="34" charset="0"/>
              </a:rPr>
              <a:t>“drunk freely”</a:t>
            </a:r>
          </a:p>
        </p:txBody>
      </p:sp>
    </p:spTree>
    <p:extLst>
      <p:ext uri="{BB962C8B-B14F-4D97-AF65-F5344CB8AC3E}">
        <p14:creationId xmlns:p14="http://schemas.microsoft.com/office/powerpoint/2010/main" val="300888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a:stCxn id="3" idx="0"/>
            <a:endCxn id="3" idx="2"/>
          </p:cNvCxnSpPr>
          <p:nvPr/>
        </p:nvCxnSpPr>
        <p:spPr>
          <a:xfrm>
            <a:off x="4572000" y="0"/>
            <a:ext cx="0" cy="6858000"/>
          </a:xfrm>
          <a:prstGeom prst="line">
            <a:avLst/>
          </a:prstGeom>
          <a:ln>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 y="0"/>
            <a:ext cx="4572000" cy="2631490"/>
          </a:xfrm>
          <a:prstGeom prst="rect">
            <a:avLst/>
          </a:prstGeom>
        </p:spPr>
        <p:txBody>
          <a:bodyPr wrap="square">
            <a:spAutoFit/>
          </a:bodyPr>
          <a:lstStyle/>
          <a:p>
            <a:pPr>
              <a:lnSpc>
                <a:spcPct val="150000"/>
              </a:lnSpc>
            </a:pPr>
            <a:r>
              <a:rPr lang="en-US" sz="2200" b="1" dirty="0">
                <a:latin typeface="Arial" pitchFamily="34" charset="0"/>
                <a:cs typeface="Arial" pitchFamily="34" charset="0"/>
              </a:rPr>
              <a:t>John 2:11 (NASB95) </a:t>
            </a:r>
          </a:p>
          <a:p>
            <a:pPr>
              <a:lnSpc>
                <a:spcPct val="150000"/>
              </a:lnSpc>
            </a:pPr>
            <a:r>
              <a:rPr lang="en-US" sz="2200" b="1" baseline="30000" dirty="0">
                <a:latin typeface="Arial" pitchFamily="34" charset="0"/>
                <a:cs typeface="Arial" pitchFamily="34" charset="0"/>
              </a:rPr>
              <a:t>11 </a:t>
            </a:r>
            <a:r>
              <a:rPr lang="en-US" sz="2200" b="1" dirty="0">
                <a:latin typeface="Arial" pitchFamily="34" charset="0"/>
                <a:cs typeface="Arial" pitchFamily="34" charset="0"/>
              </a:rPr>
              <a:t>This beginning of His signs Jesus did in Cana of Galilee, and manifested His glory, and His disciples believed in Him. </a:t>
            </a:r>
          </a:p>
        </p:txBody>
      </p:sp>
      <p:sp>
        <p:nvSpPr>
          <p:cNvPr id="5" name="Rectangle 4"/>
          <p:cNvSpPr/>
          <p:nvPr/>
        </p:nvSpPr>
        <p:spPr>
          <a:xfrm>
            <a:off x="4572001" y="174406"/>
            <a:ext cx="4572000" cy="830997"/>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i="1" dirty="0">
                <a:latin typeface="Arial" pitchFamily="34" charset="0"/>
                <a:cs typeface="Arial" pitchFamily="34" charset="0"/>
              </a:rPr>
              <a:t>Signs</a:t>
            </a:r>
            <a:r>
              <a:rPr lang="en-US" sz="2400" b="1" dirty="0">
                <a:latin typeface="Arial" pitchFamily="34" charset="0"/>
                <a:cs typeface="Arial" pitchFamily="34" charset="0"/>
              </a:rPr>
              <a:t> – authenticated who Jesus was (John 4:48)</a:t>
            </a:r>
            <a:endParaRPr lang="en-US" sz="2400" b="1" i="1" dirty="0">
              <a:latin typeface="Arial" pitchFamily="34" charset="0"/>
              <a:cs typeface="Arial" pitchFamily="34" charset="0"/>
            </a:endParaRPr>
          </a:p>
        </p:txBody>
      </p:sp>
      <p:sp>
        <p:nvSpPr>
          <p:cNvPr id="6" name="Rounded Rectangle 5"/>
          <p:cNvSpPr/>
          <p:nvPr/>
        </p:nvSpPr>
        <p:spPr>
          <a:xfrm>
            <a:off x="166744" y="3700630"/>
            <a:ext cx="4238513" cy="24043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chemeClr val="bg1"/>
                </a:solidFill>
              </a:rPr>
              <a:t>“So Jesus said to him, “Unless you people see signs and wonders, you simply will not believe.”” (John 4:48, NASB95) </a:t>
            </a:r>
          </a:p>
        </p:txBody>
      </p:sp>
      <p:sp>
        <p:nvSpPr>
          <p:cNvPr id="7" name="Rectangle 6"/>
          <p:cNvSpPr/>
          <p:nvPr/>
        </p:nvSpPr>
        <p:spPr>
          <a:xfrm>
            <a:off x="4572001" y="1005403"/>
            <a:ext cx="4572000" cy="2308324"/>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God’s Testimony</a:t>
            </a:r>
            <a:br>
              <a:rPr lang="en-US" sz="2400" b="1" dirty="0">
                <a:latin typeface="Arial" pitchFamily="34" charset="0"/>
                <a:cs typeface="Arial" pitchFamily="34" charset="0"/>
              </a:rPr>
            </a:br>
            <a:r>
              <a:rPr lang="en-US" sz="2400" b="1" dirty="0">
                <a:latin typeface="Arial" pitchFamily="34" charset="0"/>
                <a:cs typeface="Arial" pitchFamily="34" charset="0"/>
              </a:rPr>
              <a:t>   - Miracles = Supernatural,</a:t>
            </a:r>
            <a:br>
              <a:rPr lang="en-US" sz="2400" b="1" dirty="0">
                <a:latin typeface="Arial" pitchFamily="34" charset="0"/>
                <a:cs typeface="Arial" pitchFamily="34" charset="0"/>
              </a:rPr>
            </a:br>
            <a:r>
              <a:rPr lang="en-US" sz="2400" b="1" dirty="0">
                <a:latin typeface="Arial" pitchFamily="34" charset="0"/>
                <a:cs typeface="Arial" pitchFamily="34" charset="0"/>
              </a:rPr>
              <a:t>                        Divine Power</a:t>
            </a:r>
            <a:br>
              <a:rPr lang="en-US" sz="2400" b="1" dirty="0">
                <a:latin typeface="Arial" pitchFamily="34" charset="0"/>
                <a:cs typeface="Arial" pitchFamily="34" charset="0"/>
              </a:rPr>
            </a:br>
            <a:r>
              <a:rPr lang="en-US" sz="2400" b="1" dirty="0">
                <a:latin typeface="Arial" pitchFamily="34" charset="0"/>
                <a:cs typeface="Arial" pitchFamily="34" charset="0"/>
              </a:rPr>
              <a:t>   - Wonders = Amazement</a:t>
            </a:r>
            <a:br>
              <a:rPr lang="en-US" sz="2400" b="1" dirty="0">
                <a:latin typeface="Arial" pitchFamily="34" charset="0"/>
                <a:cs typeface="Arial" pitchFamily="34" charset="0"/>
              </a:rPr>
            </a:br>
            <a:r>
              <a:rPr lang="en-US" sz="2400" b="1" dirty="0">
                <a:latin typeface="Arial" pitchFamily="34" charset="0"/>
                <a:cs typeface="Arial" pitchFamily="34" charset="0"/>
              </a:rPr>
              <a:t>   - Signs = Confirmation of </a:t>
            </a:r>
            <a:br>
              <a:rPr lang="en-US" sz="2400" b="1" dirty="0">
                <a:latin typeface="Arial" pitchFamily="34" charset="0"/>
                <a:cs typeface="Arial" pitchFamily="34" charset="0"/>
              </a:rPr>
            </a:br>
            <a:r>
              <a:rPr lang="en-US" sz="2400" b="1" dirty="0">
                <a:latin typeface="Arial" pitchFamily="34" charset="0"/>
                <a:cs typeface="Arial" pitchFamily="34" charset="0"/>
              </a:rPr>
              <a:t>                   a claim</a:t>
            </a:r>
          </a:p>
        </p:txBody>
      </p:sp>
      <p:sp>
        <p:nvSpPr>
          <p:cNvPr id="8" name="Rounded Rectangle 7"/>
          <p:cNvSpPr/>
          <p:nvPr/>
        </p:nvSpPr>
        <p:spPr>
          <a:xfrm>
            <a:off x="166744" y="2775473"/>
            <a:ext cx="4238513" cy="37597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a:t>
            </a:r>
            <a:r>
              <a:rPr lang="en-US" sz="2400" b="1" i="1" dirty="0">
                <a:solidFill>
                  <a:schemeClr val="bg1"/>
                </a:solidFill>
              </a:rPr>
              <a:t>“Men of Israel, listen to these words: </a:t>
            </a:r>
            <a:r>
              <a:rPr lang="en-US" sz="2400" b="1" i="1" u="sng" dirty="0">
                <a:solidFill>
                  <a:schemeClr val="bg1"/>
                </a:solidFill>
              </a:rPr>
              <a:t>Jesus</a:t>
            </a:r>
            <a:r>
              <a:rPr lang="en-US" sz="2400" b="1" i="1" dirty="0">
                <a:solidFill>
                  <a:schemeClr val="bg1"/>
                </a:solidFill>
              </a:rPr>
              <a:t> the Nazarene, a man </a:t>
            </a:r>
            <a:r>
              <a:rPr lang="en-US" sz="2400" b="1" i="1" u="sng" dirty="0">
                <a:solidFill>
                  <a:schemeClr val="bg1"/>
                </a:solidFill>
              </a:rPr>
              <a:t>attested to you by God</a:t>
            </a:r>
            <a:r>
              <a:rPr lang="en-US" sz="2400" b="1" i="1" dirty="0">
                <a:solidFill>
                  <a:schemeClr val="bg1"/>
                </a:solidFill>
              </a:rPr>
              <a:t> with </a:t>
            </a:r>
            <a:r>
              <a:rPr lang="en-US" sz="2400" b="1" i="1" u="sng" dirty="0">
                <a:solidFill>
                  <a:schemeClr val="bg1"/>
                </a:solidFill>
              </a:rPr>
              <a:t>miracles</a:t>
            </a:r>
            <a:r>
              <a:rPr lang="en-US" sz="2400" b="1" i="1" dirty="0">
                <a:solidFill>
                  <a:schemeClr val="bg1"/>
                </a:solidFill>
              </a:rPr>
              <a:t> and </a:t>
            </a:r>
            <a:r>
              <a:rPr lang="en-US" sz="2400" b="1" i="1" u="sng" dirty="0">
                <a:solidFill>
                  <a:schemeClr val="bg1"/>
                </a:solidFill>
              </a:rPr>
              <a:t>wonders</a:t>
            </a:r>
            <a:r>
              <a:rPr lang="en-US" sz="2400" b="1" i="1" dirty="0">
                <a:solidFill>
                  <a:schemeClr val="bg1"/>
                </a:solidFill>
              </a:rPr>
              <a:t> and </a:t>
            </a:r>
            <a:r>
              <a:rPr lang="en-US" sz="2400" b="1" i="1" u="sng" dirty="0">
                <a:solidFill>
                  <a:schemeClr val="bg1"/>
                </a:solidFill>
              </a:rPr>
              <a:t>signs</a:t>
            </a:r>
            <a:r>
              <a:rPr lang="en-US" sz="2400" b="1" i="1" dirty="0">
                <a:solidFill>
                  <a:schemeClr val="bg1"/>
                </a:solidFill>
              </a:rPr>
              <a:t> which God performed through Him in your midst, just as you yourselves know—</a:t>
            </a:r>
            <a:r>
              <a:rPr lang="en-US" sz="2400" b="1" dirty="0">
                <a:solidFill>
                  <a:schemeClr val="bg1"/>
                </a:solidFill>
              </a:rPr>
              <a:t>” (Acts 2:22, NASB95) </a:t>
            </a:r>
          </a:p>
        </p:txBody>
      </p:sp>
      <p:sp>
        <p:nvSpPr>
          <p:cNvPr id="9" name="Rectangle 8"/>
          <p:cNvSpPr/>
          <p:nvPr/>
        </p:nvSpPr>
        <p:spPr>
          <a:xfrm>
            <a:off x="4572000" y="4842935"/>
            <a:ext cx="4572000" cy="830997"/>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Result:</a:t>
            </a:r>
            <a:br>
              <a:rPr lang="en-US" sz="2400" b="1" dirty="0">
                <a:latin typeface="Arial" pitchFamily="34" charset="0"/>
                <a:cs typeface="Arial" pitchFamily="34" charset="0"/>
              </a:rPr>
            </a:br>
            <a:r>
              <a:rPr lang="en-US" sz="2400" b="1" dirty="0">
                <a:latin typeface="Arial" pitchFamily="34" charset="0"/>
                <a:cs typeface="Arial" pitchFamily="34" charset="0"/>
              </a:rPr>
              <a:t>   - His disciples believed</a:t>
            </a:r>
          </a:p>
        </p:txBody>
      </p:sp>
      <p:sp>
        <p:nvSpPr>
          <p:cNvPr id="10" name="Rectangle 9"/>
          <p:cNvSpPr/>
          <p:nvPr/>
        </p:nvSpPr>
        <p:spPr>
          <a:xfrm>
            <a:off x="4572001" y="3313727"/>
            <a:ext cx="4572000" cy="1200329"/>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His glory:</a:t>
            </a:r>
            <a:br>
              <a:rPr lang="en-US" sz="2400" b="1" dirty="0">
                <a:latin typeface="Arial" pitchFamily="34" charset="0"/>
                <a:cs typeface="Arial" pitchFamily="34" charset="0"/>
              </a:rPr>
            </a:br>
            <a:r>
              <a:rPr lang="en-US" sz="2400" b="1" dirty="0">
                <a:latin typeface="Arial" pitchFamily="34" charset="0"/>
                <a:cs typeface="Arial" pitchFamily="34" charset="0"/>
              </a:rPr>
              <a:t>   - The only begotten from </a:t>
            </a:r>
            <a:br>
              <a:rPr lang="en-US" sz="2400" b="1" dirty="0">
                <a:latin typeface="Arial" pitchFamily="34" charset="0"/>
                <a:cs typeface="Arial" pitchFamily="34" charset="0"/>
              </a:rPr>
            </a:br>
            <a:r>
              <a:rPr lang="en-US" sz="2400" b="1" dirty="0">
                <a:latin typeface="Arial" pitchFamily="34" charset="0"/>
                <a:cs typeface="Arial" pitchFamily="34" charset="0"/>
              </a:rPr>
              <a:t>      the Father</a:t>
            </a:r>
          </a:p>
        </p:txBody>
      </p:sp>
      <p:sp>
        <p:nvSpPr>
          <p:cNvPr id="11" name="Rounded Rectangle 10"/>
          <p:cNvSpPr/>
          <p:nvPr/>
        </p:nvSpPr>
        <p:spPr>
          <a:xfrm>
            <a:off x="166743" y="2775473"/>
            <a:ext cx="4238513" cy="31484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chemeClr val="bg1"/>
                </a:solidFill>
              </a:rPr>
              <a:t>“And the Word became flesh, and dwelt among us, and we saw </a:t>
            </a:r>
            <a:r>
              <a:rPr lang="en-US" sz="2400" b="1" i="1" u="sng" dirty="0">
                <a:solidFill>
                  <a:schemeClr val="bg1"/>
                </a:solidFill>
              </a:rPr>
              <a:t>His glory, glory as of the only begotten from the Father, full of grace and truth</a:t>
            </a:r>
            <a:r>
              <a:rPr lang="en-US" sz="2400" b="1" i="1" dirty="0">
                <a:solidFill>
                  <a:schemeClr val="bg1"/>
                </a:solidFill>
              </a:rPr>
              <a:t>.” </a:t>
            </a:r>
            <a:br>
              <a:rPr lang="en-US" sz="2400" b="1" i="1" dirty="0">
                <a:solidFill>
                  <a:schemeClr val="bg1"/>
                </a:solidFill>
              </a:rPr>
            </a:br>
            <a:r>
              <a:rPr lang="en-US" sz="2400" b="1" i="1" dirty="0">
                <a:solidFill>
                  <a:schemeClr val="bg1"/>
                </a:solidFill>
              </a:rPr>
              <a:t>(John 1:14, NASB95) </a:t>
            </a:r>
          </a:p>
        </p:txBody>
      </p:sp>
    </p:spTree>
    <p:extLst>
      <p:ext uri="{BB962C8B-B14F-4D97-AF65-F5344CB8AC3E}">
        <p14:creationId xmlns:p14="http://schemas.microsoft.com/office/powerpoint/2010/main" val="147178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xit" presetSubtype="0" fill="hold" grpId="1" nodeType="with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xit" presetSubtype="0" fill="hold" grpId="1" nodeType="with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xit" presetSubtype="0" fill="hold" grpId="1" nodeType="withEffect">
                                  <p:stCondLst>
                                    <p:cond delay="0"/>
                                  </p:stCondLst>
                                  <p:childTnLst>
                                    <p:animEffect transition="out" filter="fade">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6" grpId="1" animBg="1"/>
      <p:bldP spid="7" grpId="0"/>
      <p:bldP spid="8" grpId="0" animBg="1"/>
      <p:bldP spid="8" grpId="1" animBg="1"/>
      <p:bldP spid="9" grpId="0"/>
      <p:bldP spid="10" grpId="0"/>
      <p:bldP spid="11" grpId="0" animBg="1"/>
      <p:bldP spid="1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5228216"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64751" y="1049888"/>
            <a:ext cx="4572000" cy="461665"/>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Who was the bridegroom?</a:t>
            </a:r>
          </a:p>
        </p:txBody>
      </p:sp>
      <p:sp>
        <p:nvSpPr>
          <p:cNvPr id="13" name="Rectangle 12"/>
          <p:cNvSpPr/>
          <p:nvPr/>
        </p:nvSpPr>
        <p:spPr>
          <a:xfrm>
            <a:off x="73286" y="120903"/>
            <a:ext cx="5154930" cy="584775"/>
          </a:xfrm>
          <a:prstGeom prst="rect">
            <a:avLst/>
          </a:prstGeom>
        </p:spPr>
        <p:txBody>
          <a:bodyPr wrap="square">
            <a:spAutoFit/>
          </a:bodyPr>
          <a:lstStyle/>
          <a:p>
            <a:pPr>
              <a:spcAft>
                <a:spcPts val="1000"/>
              </a:spcAft>
            </a:pPr>
            <a:r>
              <a:rPr lang="en-US" sz="3200" b="1" dirty="0">
                <a:latin typeface="Arial" pitchFamily="34" charset="0"/>
                <a:cs typeface="Arial" pitchFamily="34" charset="0"/>
              </a:rPr>
              <a:t>Looking Back:</a:t>
            </a:r>
          </a:p>
        </p:txBody>
      </p:sp>
      <p:sp>
        <p:nvSpPr>
          <p:cNvPr id="14" name="Rectangle 13"/>
          <p:cNvSpPr/>
          <p:nvPr/>
        </p:nvSpPr>
        <p:spPr>
          <a:xfrm>
            <a:off x="364751" y="1511553"/>
            <a:ext cx="4572000" cy="461665"/>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Who was the bride?</a:t>
            </a:r>
          </a:p>
        </p:txBody>
      </p:sp>
      <p:sp>
        <p:nvSpPr>
          <p:cNvPr id="15" name="Rectangle 14"/>
          <p:cNvSpPr/>
          <p:nvPr/>
        </p:nvSpPr>
        <p:spPr>
          <a:xfrm>
            <a:off x="366600" y="1973218"/>
            <a:ext cx="4572000" cy="830997"/>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What part did Mary have in the wedding?</a:t>
            </a:r>
          </a:p>
        </p:txBody>
      </p:sp>
      <p:sp>
        <p:nvSpPr>
          <p:cNvPr id="16" name="Rectangle 15"/>
          <p:cNvSpPr/>
          <p:nvPr/>
        </p:nvSpPr>
        <p:spPr>
          <a:xfrm>
            <a:off x="366600" y="3890065"/>
            <a:ext cx="4572000" cy="1328569"/>
          </a:xfrm>
          <a:prstGeom prst="rect">
            <a:avLst/>
          </a:prstGeom>
        </p:spPr>
        <p:txBody>
          <a:bodyPr wrap="square">
            <a:spAutoFit/>
          </a:bodyPr>
          <a:lstStyle/>
          <a:p>
            <a:pPr algn="ctr">
              <a:spcAft>
                <a:spcPts val="1000"/>
              </a:spcAft>
            </a:pPr>
            <a:r>
              <a:rPr lang="en-US" sz="2400" b="1" dirty="0">
                <a:latin typeface="Arial" pitchFamily="34" charset="0"/>
                <a:cs typeface="Arial" pitchFamily="34" charset="0"/>
              </a:rPr>
              <a:t>In the full light of day stands the Christ. </a:t>
            </a:r>
          </a:p>
          <a:p>
            <a:pPr algn="ctr">
              <a:spcAft>
                <a:spcPts val="1000"/>
              </a:spcAft>
            </a:pPr>
            <a:r>
              <a:rPr lang="en-US" sz="2400" b="1" dirty="0">
                <a:latin typeface="Arial" pitchFamily="34" charset="0"/>
                <a:cs typeface="Arial" pitchFamily="34" charset="0"/>
              </a:rPr>
              <a:t>All the rest is a shadow.</a:t>
            </a:r>
          </a:p>
        </p:txBody>
      </p:sp>
    </p:spTree>
    <p:extLst>
      <p:ext uri="{BB962C8B-B14F-4D97-AF65-F5344CB8AC3E}">
        <p14:creationId xmlns:p14="http://schemas.microsoft.com/office/powerpoint/2010/main" val="239103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02A2C"/>
        </a:solidFill>
        <a:effectLst/>
      </p:bgPr>
    </p:bg>
    <p:spTree>
      <p:nvGrpSpPr>
        <p:cNvPr id="1" name=""/>
        <p:cNvGrpSpPr/>
        <p:nvPr/>
      </p:nvGrpSpPr>
      <p:grpSpPr>
        <a:xfrm>
          <a:off x="0" y="0"/>
          <a:ext cx="0" cy="0"/>
          <a:chOff x="0" y="0"/>
          <a:chExt cx="0" cy="0"/>
        </a:xfrm>
      </p:grpSpPr>
      <p:sp>
        <p:nvSpPr>
          <p:cNvPr id="4" name="Rectangle 3"/>
          <p:cNvSpPr/>
          <p:nvPr/>
        </p:nvSpPr>
        <p:spPr>
          <a:xfrm>
            <a:off x="1134208" y="1872259"/>
            <a:ext cx="6998677" cy="3531864"/>
          </a:xfrm>
          <a:prstGeom prst="rect">
            <a:avLst/>
          </a:prstGeom>
        </p:spPr>
        <p:txBody>
          <a:bodyPr wrap="square">
            <a:spAutoFit/>
          </a:bodyPr>
          <a:lstStyle/>
          <a:p>
            <a:pPr>
              <a:lnSpc>
                <a:spcPct val="115000"/>
              </a:lnSpc>
              <a:spcAft>
                <a:spcPts val="1000"/>
              </a:spcAft>
            </a:pPr>
            <a:r>
              <a:rPr lang="en-US" sz="2800" b="1" dirty="0">
                <a:latin typeface="Calibri" panose="020F0502020204030204" pitchFamily="34" charset="0"/>
              </a:rPr>
              <a:t>“</a:t>
            </a:r>
            <a:r>
              <a:rPr lang="en-US" sz="2800" b="1" i="1" dirty="0">
                <a:latin typeface="Calibri" panose="020F0502020204030204" pitchFamily="34" charset="0"/>
              </a:rPr>
              <a:t>Therefore many other signs Jesus also performed in the presence of the disciples, which are not written in this book; but these have been written so that you may believe that Jesus is the Christ, the Son of God; and that believing you may have life in His name.</a:t>
            </a:r>
            <a:r>
              <a:rPr lang="en-US" sz="2800" b="1" dirty="0">
                <a:latin typeface="Calibri" panose="020F0502020204030204" pitchFamily="34" charset="0"/>
              </a:rPr>
              <a:t>” </a:t>
            </a:r>
            <a:br>
              <a:rPr lang="en-US" sz="2800" b="1" dirty="0">
                <a:latin typeface="Calibri" panose="020F0502020204030204" pitchFamily="34" charset="0"/>
              </a:rPr>
            </a:br>
            <a:r>
              <a:rPr lang="en-US" sz="2800" b="1" dirty="0">
                <a:latin typeface="Calibri" panose="020F0502020204030204" pitchFamily="34" charset="0"/>
              </a:rPr>
              <a:t>(John 20:30–31, NASB95) </a:t>
            </a:r>
          </a:p>
        </p:txBody>
      </p:sp>
      <p:sp>
        <p:nvSpPr>
          <p:cNvPr id="5" name="Text Placeholder 1"/>
          <p:cNvSpPr txBox="1">
            <a:spLocks/>
          </p:cNvSpPr>
          <p:nvPr/>
        </p:nvSpPr>
        <p:spPr>
          <a:xfrm>
            <a:off x="398034" y="229257"/>
            <a:ext cx="3614569" cy="964844"/>
          </a:xfrm>
          <a:prstGeom prst="rect">
            <a:avLst/>
          </a:prstGeom>
        </p:spPr>
        <p:txBody>
          <a:bodyPr>
            <a:noAutofit/>
          </a:bodyPr>
          <a:lstStyle/>
          <a:p>
            <a:pPr marL="0" marR="0" lvl="0" indent="0" defTabSz="914400" rtl="0" eaLnBrk="1" fontAlgn="auto" latinLnBrk="0" hangingPunct="1">
              <a:lnSpc>
                <a:spcPct val="100000"/>
              </a:lnSpc>
              <a:spcBef>
                <a:spcPct val="20000"/>
              </a:spcBef>
              <a:spcAft>
                <a:spcPts val="0"/>
              </a:spcAft>
              <a:buClrTx/>
              <a:buSzTx/>
              <a:buFont typeface="Arial"/>
              <a:buNone/>
              <a:tabLst/>
              <a:defRPr/>
            </a:pPr>
            <a:r>
              <a:rPr lang="en-US" sz="4400" b="1" dirty="0">
                <a:solidFill>
                  <a:srgbClr val="BDA133"/>
                </a:solidFill>
                <a:latin typeface="Calibri" panose="020F0502020204030204" pitchFamily="34" charset="0"/>
                <a:cs typeface="Arial" panose="020B0604020202020204" pitchFamily="34" charset="0"/>
              </a:rPr>
              <a:t>THEME: </a:t>
            </a:r>
            <a:endParaRPr kumimoji="0" lang="en-US" sz="4000" b="1" i="0" u="none" strike="noStrike" kern="1200" cap="none" spc="0" normalizeH="0" baseline="0" noProof="0" dirty="0">
              <a:ln>
                <a:noFill/>
              </a:ln>
              <a:solidFill>
                <a:srgbClr val="BDA133"/>
              </a:solidFill>
              <a:effectLst/>
              <a:uLnTx/>
              <a:uFillTx/>
              <a:latin typeface="Calibri" panose="020F050202020403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5228216"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64751" y="1049888"/>
            <a:ext cx="4572000" cy="830997"/>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Jesus is Lord of creation / transposing power</a:t>
            </a:r>
          </a:p>
        </p:txBody>
      </p:sp>
      <p:sp>
        <p:nvSpPr>
          <p:cNvPr id="13" name="Rectangle 12"/>
          <p:cNvSpPr/>
          <p:nvPr/>
        </p:nvSpPr>
        <p:spPr>
          <a:xfrm>
            <a:off x="73286" y="120903"/>
            <a:ext cx="5154930" cy="584775"/>
          </a:xfrm>
          <a:prstGeom prst="rect">
            <a:avLst/>
          </a:prstGeom>
        </p:spPr>
        <p:txBody>
          <a:bodyPr wrap="square">
            <a:spAutoFit/>
          </a:bodyPr>
          <a:lstStyle/>
          <a:p>
            <a:pPr>
              <a:spcAft>
                <a:spcPts val="1000"/>
              </a:spcAft>
            </a:pPr>
            <a:r>
              <a:rPr lang="en-US" sz="3200" b="1" dirty="0">
                <a:latin typeface="Arial" pitchFamily="34" charset="0"/>
                <a:cs typeface="Arial" pitchFamily="34" charset="0"/>
              </a:rPr>
              <a:t>Application:</a:t>
            </a:r>
          </a:p>
        </p:txBody>
      </p:sp>
      <p:sp>
        <p:nvSpPr>
          <p:cNvPr id="14" name="Rectangle 13"/>
          <p:cNvSpPr/>
          <p:nvPr/>
        </p:nvSpPr>
        <p:spPr>
          <a:xfrm>
            <a:off x="328108" y="2714858"/>
            <a:ext cx="4572000" cy="830997"/>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Mary had confidence in Jesus in time of need</a:t>
            </a:r>
          </a:p>
        </p:txBody>
      </p:sp>
      <p:sp>
        <p:nvSpPr>
          <p:cNvPr id="15" name="Rectangle 14"/>
          <p:cNvSpPr/>
          <p:nvPr/>
        </p:nvSpPr>
        <p:spPr>
          <a:xfrm>
            <a:off x="368449" y="1883861"/>
            <a:ext cx="4572000" cy="830997"/>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Jesus provided quality, in abundance</a:t>
            </a:r>
          </a:p>
        </p:txBody>
      </p:sp>
      <p:sp>
        <p:nvSpPr>
          <p:cNvPr id="8" name="Rectangle 7"/>
          <p:cNvSpPr/>
          <p:nvPr/>
        </p:nvSpPr>
        <p:spPr>
          <a:xfrm>
            <a:off x="368449" y="4352463"/>
            <a:ext cx="4572000" cy="1328569"/>
          </a:xfrm>
          <a:prstGeom prst="rect">
            <a:avLst/>
          </a:prstGeom>
        </p:spPr>
        <p:txBody>
          <a:bodyPr wrap="square">
            <a:spAutoFit/>
          </a:bodyPr>
          <a:lstStyle/>
          <a:p>
            <a:pPr algn="ctr">
              <a:spcAft>
                <a:spcPts val="1000"/>
              </a:spcAft>
            </a:pPr>
            <a:r>
              <a:rPr lang="en-US" sz="2400" b="1" dirty="0">
                <a:latin typeface="Arial" pitchFamily="34" charset="0"/>
                <a:cs typeface="Arial" pitchFamily="34" charset="0"/>
              </a:rPr>
              <a:t>In the full light of day stands the Christ. </a:t>
            </a:r>
          </a:p>
          <a:p>
            <a:pPr algn="ctr">
              <a:spcAft>
                <a:spcPts val="1000"/>
              </a:spcAft>
            </a:pPr>
            <a:r>
              <a:rPr lang="en-US" sz="2400" b="1" dirty="0">
                <a:latin typeface="Arial" pitchFamily="34" charset="0"/>
                <a:cs typeface="Arial" pitchFamily="34" charset="0"/>
              </a:rPr>
              <a:t>All the rest is a shadow.</a:t>
            </a:r>
          </a:p>
        </p:txBody>
      </p:sp>
      <p:sp>
        <p:nvSpPr>
          <p:cNvPr id="9" name="Rounded Rectangle 8"/>
          <p:cNvSpPr/>
          <p:nvPr/>
        </p:nvSpPr>
        <p:spPr>
          <a:xfrm>
            <a:off x="166742" y="2775473"/>
            <a:ext cx="4898417" cy="37897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a:t>
            </a:r>
            <a:r>
              <a:rPr lang="en-US" sz="2400" b="1" i="1" dirty="0">
                <a:solidFill>
                  <a:schemeClr val="bg1"/>
                </a:solidFill>
              </a:rPr>
              <a:t>In the beginning was the Word, and the Word was with God, and the Word was God. He was in the beginning with God. </a:t>
            </a:r>
            <a:r>
              <a:rPr lang="en-US" sz="2400" b="1" i="1" u="sng" dirty="0">
                <a:solidFill>
                  <a:schemeClr val="bg1"/>
                </a:solidFill>
              </a:rPr>
              <a:t>All things came into being through Him, and apart from Him nothing came into being that has come into being</a:t>
            </a:r>
            <a:r>
              <a:rPr lang="en-US" sz="2400" b="1" i="1" dirty="0">
                <a:solidFill>
                  <a:schemeClr val="bg1"/>
                </a:solidFill>
              </a:rPr>
              <a:t>.</a:t>
            </a:r>
            <a:r>
              <a:rPr lang="en-US" sz="2400" b="1" dirty="0">
                <a:solidFill>
                  <a:schemeClr val="bg1"/>
                </a:solidFill>
              </a:rPr>
              <a:t>” </a:t>
            </a:r>
            <a:br>
              <a:rPr lang="en-US" sz="2400" b="1" dirty="0">
                <a:solidFill>
                  <a:schemeClr val="bg1"/>
                </a:solidFill>
              </a:rPr>
            </a:br>
            <a:r>
              <a:rPr lang="en-US" sz="2400" b="1" dirty="0">
                <a:solidFill>
                  <a:schemeClr val="bg1"/>
                </a:solidFill>
              </a:rPr>
              <a:t>(John 1:1–3, NASB95) </a:t>
            </a:r>
          </a:p>
        </p:txBody>
      </p:sp>
      <p:sp>
        <p:nvSpPr>
          <p:cNvPr id="10" name="Rounded Rectangle 9"/>
          <p:cNvSpPr/>
          <p:nvPr/>
        </p:nvSpPr>
        <p:spPr>
          <a:xfrm>
            <a:off x="164899" y="2829181"/>
            <a:ext cx="4898417" cy="37897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a:t>
            </a:r>
            <a:r>
              <a:rPr lang="en-US" sz="2400" b="1" i="1" u="sng" dirty="0">
                <a:solidFill>
                  <a:schemeClr val="bg1"/>
                </a:solidFill>
              </a:rPr>
              <a:t>For of His fullness we have all received, and grace upon grace</a:t>
            </a:r>
            <a:r>
              <a:rPr lang="en-US" sz="2400" b="1" i="1" dirty="0">
                <a:solidFill>
                  <a:schemeClr val="bg1"/>
                </a:solidFill>
              </a:rPr>
              <a:t>. For the Law was given through Moses; </a:t>
            </a:r>
            <a:r>
              <a:rPr lang="en-US" sz="2400" b="1" i="1" u="sng" dirty="0">
                <a:solidFill>
                  <a:schemeClr val="bg1"/>
                </a:solidFill>
              </a:rPr>
              <a:t>grace and truth</a:t>
            </a:r>
            <a:r>
              <a:rPr lang="en-US" sz="2400" b="1" i="1" dirty="0">
                <a:solidFill>
                  <a:schemeClr val="bg1"/>
                </a:solidFill>
              </a:rPr>
              <a:t> were realized through Jesus Christ.</a:t>
            </a:r>
            <a:r>
              <a:rPr lang="en-US" sz="2400" b="1" dirty="0">
                <a:solidFill>
                  <a:schemeClr val="bg1"/>
                </a:solidFill>
              </a:rPr>
              <a:t>” </a:t>
            </a:r>
            <a:br>
              <a:rPr lang="en-US" sz="2400" b="1" dirty="0">
                <a:solidFill>
                  <a:schemeClr val="bg1"/>
                </a:solidFill>
              </a:rPr>
            </a:br>
            <a:r>
              <a:rPr lang="en-US" sz="2400" b="1" dirty="0">
                <a:solidFill>
                  <a:schemeClr val="bg1"/>
                </a:solidFill>
              </a:rPr>
              <a:t>(John 1:16–17, NASB95) </a:t>
            </a:r>
          </a:p>
        </p:txBody>
      </p:sp>
    </p:spTree>
    <p:extLst>
      <p:ext uri="{BB962C8B-B14F-4D97-AF65-F5344CB8AC3E}">
        <p14:creationId xmlns:p14="http://schemas.microsoft.com/office/powerpoint/2010/main" val="198360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xit" presetSubtype="0" fill="hold" grpId="1" nodeType="with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8" grpId="0"/>
      <p:bldP spid="9" grpId="0" animBg="1"/>
      <p:bldP spid="9" grpId="1" animBg="1"/>
      <p:bldP spid="10" grpId="0" animBg="1"/>
      <p:bldP spid="1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srcRect/>
          <a:stretch>
            <a:fillRect/>
          </a:stretch>
        </p:blipFill>
        <p:spPr bwMode="gray">
          <a:xfrm>
            <a:off x="494683" y="5257799"/>
            <a:ext cx="8223785" cy="1682988"/>
          </a:xfrm>
          <a:prstGeom prst="rect">
            <a:avLst/>
          </a:prstGeom>
          <a:noFill/>
          <a:ln w="9525">
            <a:noFill/>
            <a:miter lim="800000"/>
            <a:headEnd/>
            <a:tailEnd/>
          </a:ln>
        </p:spPr>
      </p:pic>
      <p:sp>
        <p:nvSpPr>
          <p:cNvPr id="9" name="Oval Callout 8"/>
          <p:cNvSpPr/>
          <p:nvPr/>
        </p:nvSpPr>
        <p:spPr bwMode="gray">
          <a:xfrm>
            <a:off x="355003" y="1012564"/>
            <a:ext cx="4912865" cy="2416436"/>
          </a:xfrm>
          <a:prstGeom prst="wedgeEllipseCallout">
            <a:avLst>
              <a:gd name="adj1" fmla="val -2259"/>
              <a:gd name="adj2" fmla="val 126661"/>
            </a:avLst>
          </a:prstGeom>
          <a:solidFill>
            <a:srgbClr val="A5CB77"/>
          </a:solidFill>
          <a:ln w="19050">
            <a:solidFill>
              <a:srgbClr val="A5CB77"/>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91440" anchor="ctr" anchorCtr="0"/>
          <a:lstStyle/>
          <a:p>
            <a:pPr algn="ctr">
              <a:defRPr/>
            </a:pPr>
            <a:r>
              <a:rPr lang="en-US" sz="2400" b="1" dirty="0">
                <a:solidFill>
                  <a:schemeClr val="bg1"/>
                </a:solidFill>
                <a:latin typeface="Arial" panose="020B0604020202020204" pitchFamily="34" charset="0"/>
                <a:cs typeface="Arial" panose="020B0604020202020204" pitchFamily="34" charset="0"/>
              </a:rPr>
              <a:t>“If Jesus produced </a:t>
            </a:r>
          </a:p>
          <a:p>
            <a:pPr algn="ctr">
              <a:defRPr/>
            </a:pPr>
            <a:r>
              <a:rPr lang="en-US" sz="2400" b="1" dirty="0">
                <a:solidFill>
                  <a:schemeClr val="bg1"/>
                </a:solidFill>
                <a:latin typeface="Arial" panose="020B0604020202020204" pitchFamily="34" charset="0"/>
                <a:cs typeface="Arial" panose="020B0604020202020204" pitchFamily="34" charset="0"/>
              </a:rPr>
              <a:t>120-160 gallons of alcohol at Cana, He obviously approves of alcohol in moderation.”</a:t>
            </a:r>
          </a:p>
        </p:txBody>
      </p:sp>
      <p:sp>
        <p:nvSpPr>
          <p:cNvPr id="14" name="Rounded Rectangular Callout 13"/>
          <p:cNvSpPr/>
          <p:nvPr/>
        </p:nvSpPr>
        <p:spPr bwMode="gray">
          <a:xfrm>
            <a:off x="5407717" y="2956560"/>
            <a:ext cx="2918702" cy="1600200"/>
          </a:xfrm>
          <a:prstGeom prst="wedgeRoundRectCallout">
            <a:avLst>
              <a:gd name="adj1" fmla="val 477"/>
              <a:gd name="adj2" fmla="val 95784"/>
              <a:gd name="adj3" fmla="val 16667"/>
            </a:avLst>
          </a:prstGeom>
          <a:solidFill>
            <a:srgbClr val="8A133B"/>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91440" anchor="ctr"/>
          <a:lstStyle/>
          <a:p>
            <a:pPr algn="ctr">
              <a:defRPr/>
            </a:pPr>
            <a:r>
              <a:rPr lang="en-US" sz="2400" b="1" dirty="0">
                <a:solidFill>
                  <a:schemeClr val="tx1"/>
                </a:solidFill>
                <a:latin typeface="Arial" panose="020B0604020202020204" pitchFamily="34" charset="0"/>
                <a:cs typeface="Arial" panose="020B0604020202020204" pitchFamily="34" charset="0"/>
              </a:rPr>
              <a:t>“If wine was good enough for Jesus, it is good enough for me!”</a:t>
            </a:r>
          </a:p>
        </p:txBody>
      </p:sp>
    </p:spTree>
    <p:extLst>
      <p:ext uri="{BB962C8B-B14F-4D97-AF65-F5344CB8AC3E}">
        <p14:creationId xmlns:p14="http://schemas.microsoft.com/office/powerpoint/2010/main" val="350774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928733" y="0"/>
            <a:ext cx="5286534" cy="6858000"/>
          </a:xfrm>
          <a:prstGeom prst="rect">
            <a:avLst/>
          </a:prstGeom>
        </p:spPr>
      </p:pic>
      <p:grpSp>
        <p:nvGrpSpPr>
          <p:cNvPr id="26" name="Group 25"/>
          <p:cNvGrpSpPr/>
          <p:nvPr/>
        </p:nvGrpSpPr>
        <p:grpSpPr>
          <a:xfrm>
            <a:off x="2637416" y="2302135"/>
            <a:ext cx="4389121" cy="4014396"/>
            <a:chOff x="2637416" y="2302135"/>
            <a:chExt cx="4389121" cy="4014396"/>
          </a:xfrm>
        </p:grpSpPr>
        <p:sp>
          <p:nvSpPr>
            <p:cNvPr id="5" name="Oval 4"/>
            <p:cNvSpPr/>
            <p:nvPr/>
          </p:nvSpPr>
          <p:spPr>
            <a:xfrm>
              <a:off x="3216536" y="2302135"/>
              <a:ext cx="451822" cy="225911"/>
            </a:xfrm>
            <a:prstGeom prst="ellipse">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637416" y="2906356"/>
              <a:ext cx="451822" cy="225911"/>
            </a:xfrm>
            <a:prstGeom prst="ellipse">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068645" y="2637415"/>
              <a:ext cx="451822" cy="225911"/>
            </a:xfrm>
            <a:prstGeom prst="ellipse">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574715" y="3853029"/>
              <a:ext cx="451822" cy="225911"/>
            </a:xfrm>
            <a:prstGeom prst="ellipse">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574715" y="4659852"/>
              <a:ext cx="451822" cy="225911"/>
            </a:xfrm>
            <a:prstGeom prst="ellipse">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767430" y="6090620"/>
              <a:ext cx="451822" cy="225911"/>
            </a:xfrm>
            <a:prstGeom prst="ellipse">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stCxn id="5" idx="4"/>
              <a:endCxn id="10" idx="0"/>
            </p:cNvCxnSpPr>
            <p:nvPr/>
          </p:nvCxnSpPr>
          <p:spPr>
            <a:xfrm>
              <a:off x="3442447" y="2528046"/>
              <a:ext cx="1550894" cy="356257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6" idx="4"/>
              <a:endCxn id="10" idx="0"/>
            </p:cNvCxnSpPr>
            <p:nvPr/>
          </p:nvCxnSpPr>
          <p:spPr>
            <a:xfrm>
              <a:off x="2863327" y="3132267"/>
              <a:ext cx="2130014" cy="295835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7" idx="4"/>
              <a:endCxn id="10" idx="0"/>
            </p:cNvCxnSpPr>
            <p:nvPr/>
          </p:nvCxnSpPr>
          <p:spPr>
            <a:xfrm flipH="1">
              <a:off x="4993341" y="2863326"/>
              <a:ext cx="301215" cy="32272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8" idx="4"/>
              <a:endCxn id="10" idx="0"/>
            </p:cNvCxnSpPr>
            <p:nvPr/>
          </p:nvCxnSpPr>
          <p:spPr>
            <a:xfrm flipH="1">
              <a:off x="4993341" y="4078940"/>
              <a:ext cx="1807285" cy="20116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endCxn id="10" idx="0"/>
            </p:cNvCxnSpPr>
            <p:nvPr/>
          </p:nvCxnSpPr>
          <p:spPr>
            <a:xfrm flipH="1">
              <a:off x="4993341" y="4885763"/>
              <a:ext cx="1776806" cy="120485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5" name="Rectangle 24"/>
          <p:cNvSpPr/>
          <p:nvPr/>
        </p:nvSpPr>
        <p:spPr>
          <a:xfrm>
            <a:off x="14269" y="11670"/>
            <a:ext cx="3675603" cy="461665"/>
          </a:xfrm>
          <a:prstGeom prst="rect">
            <a:avLst/>
          </a:prstGeom>
        </p:spPr>
        <p:txBody>
          <a:bodyPr wrap="square">
            <a:spAutoFit/>
          </a:bodyPr>
          <a:lstStyle/>
          <a:p>
            <a:pPr>
              <a:spcAft>
                <a:spcPts val="1000"/>
              </a:spcAft>
            </a:pPr>
            <a:r>
              <a:rPr lang="en-US" sz="2400" b="1" i="1" dirty="0" err="1">
                <a:solidFill>
                  <a:srgbClr val="006CB5"/>
                </a:solidFill>
                <a:latin typeface="Arial" pitchFamily="34" charset="0"/>
                <a:cs typeface="Arial" pitchFamily="34" charset="0"/>
              </a:rPr>
              <a:t>oinos</a:t>
            </a:r>
            <a:r>
              <a:rPr lang="en-US" sz="2400" b="1" i="1" dirty="0">
                <a:solidFill>
                  <a:srgbClr val="006CB5"/>
                </a:solidFill>
                <a:latin typeface="Arial" pitchFamily="34" charset="0"/>
                <a:cs typeface="Arial" pitchFamily="34" charset="0"/>
              </a:rPr>
              <a:t> = wine </a:t>
            </a:r>
            <a:endParaRPr lang="en-US" sz="2400" b="1" dirty="0">
              <a:solidFill>
                <a:srgbClr val="006CB5"/>
              </a:solidFill>
              <a:latin typeface="Arial" pitchFamily="34" charset="0"/>
              <a:cs typeface="Arial" pitchFamily="34" charset="0"/>
            </a:endParaRPr>
          </a:p>
        </p:txBody>
      </p:sp>
    </p:spTree>
    <p:extLst>
      <p:ext uri="{BB962C8B-B14F-4D97-AF65-F5344CB8AC3E}">
        <p14:creationId xmlns:p14="http://schemas.microsoft.com/office/powerpoint/2010/main" val="49204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655278" y="0"/>
            <a:ext cx="6488723" cy="6858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0058" r="18424" b="25469"/>
          <a:stretch/>
        </p:blipFill>
        <p:spPr>
          <a:xfrm>
            <a:off x="6141" y="4894578"/>
            <a:ext cx="3888127" cy="1958046"/>
          </a:xfrm>
          <a:prstGeom prst="rect">
            <a:avLst/>
          </a:prstGeom>
        </p:spPr>
      </p:pic>
      <p:sp>
        <p:nvSpPr>
          <p:cNvPr id="7" name="Rectangle 6"/>
          <p:cNvSpPr/>
          <p:nvPr/>
        </p:nvSpPr>
        <p:spPr>
          <a:xfrm>
            <a:off x="14269" y="912"/>
            <a:ext cx="3935579" cy="1569660"/>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i="1" dirty="0" err="1">
                <a:solidFill>
                  <a:srgbClr val="006CB5"/>
                </a:solidFill>
                <a:latin typeface="Arial" pitchFamily="34" charset="0"/>
                <a:cs typeface="Arial" pitchFamily="34" charset="0"/>
              </a:rPr>
              <a:t>oinos</a:t>
            </a:r>
            <a:r>
              <a:rPr lang="en-US" sz="2400" b="1" i="1" dirty="0">
                <a:solidFill>
                  <a:srgbClr val="006CB5"/>
                </a:solidFill>
                <a:latin typeface="Arial" pitchFamily="34" charset="0"/>
                <a:cs typeface="Arial" pitchFamily="34" charset="0"/>
              </a:rPr>
              <a:t> – </a:t>
            </a:r>
            <a:r>
              <a:rPr lang="en-US" sz="2400" b="1" dirty="0">
                <a:solidFill>
                  <a:srgbClr val="006CB5"/>
                </a:solidFill>
                <a:latin typeface="Arial" pitchFamily="34" charset="0"/>
                <a:cs typeface="Arial" pitchFamily="34" charset="0"/>
              </a:rPr>
              <a:t>a generic term, a production of the vine, both unfermented and fermented </a:t>
            </a:r>
          </a:p>
        </p:txBody>
      </p:sp>
      <p:sp>
        <p:nvSpPr>
          <p:cNvPr id="8" name="Rectangle 7"/>
          <p:cNvSpPr/>
          <p:nvPr/>
        </p:nvSpPr>
        <p:spPr>
          <a:xfrm>
            <a:off x="317278" y="1441476"/>
            <a:ext cx="3675603" cy="830997"/>
          </a:xfrm>
          <a:prstGeom prst="rect">
            <a:avLst/>
          </a:prstGeom>
        </p:spPr>
        <p:txBody>
          <a:bodyPr wrap="square">
            <a:spAutoFit/>
          </a:bodyPr>
          <a:lstStyle/>
          <a:p>
            <a:pPr>
              <a:spcAft>
                <a:spcPts val="1000"/>
              </a:spcAft>
            </a:pPr>
            <a:r>
              <a:rPr lang="en-US" sz="2400" b="1" dirty="0">
                <a:solidFill>
                  <a:schemeClr val="bg1"/>
                </a:solidFill>
                <a:latin typeface="Arial" pitchFamily="34" charset="0"/>
                <a:cs typeface="Arial" pitchFamily="34" charset="0"/>
              </a:rPr>
              <a:t>Example:</a:t>
            </a:r>
            <a:br>
              <a:rPr lang="en-US" sz="2400" b="1" dirty="0">
                <a:solidFill>
                  <a:schemeClr val="bg1"/>
                </a:solidFill>
                <a:latin typeface="Arial" pitchFamily="34" charset="0"/>
                <a:cs typeface="Arial" pitchFamily="34" charset="0"/>
              </a:rPr>
            </a:br>
            <a:r>
              <a:rPr lang="en-US" sz="2400" b="1" dirty="0">
                <a:solidFill>
                  <a:schemeClr val="bg1"/>
                </a:solidFill>
                <a:latin typeface="Arial" pitchFamily="34" charset="0"/>
                <a:cs typeface="Arial" pitchFamily="34" charset="0"/>
              </a:rPr>
              <a:t>    </a:t>
            </a:r>
            <a:r>
              <a:rPr lang="en-US" sz="2000" b="1" dirty="0">
                <a:solidFill>
                  <a:schemeClr val="bg1"/>
                </a:solidFill>
                <a:latin typeface="Arial" pitchFamily="34" charset="0"/>
                <a:cs typeface="Arial" pitchFamily="34" charset="0"/>
              </a:rPr>
              <a:t>Unfermented: Mk 2:22</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0250" y="311972"/>
            <a:ext cx="5253750" cy="6540653"/>
          </a:xfrm>
          <a:prstGeom prst="rect">
            <a:avLst/>
          </a:prstGeom>
        </p:spPr>
      </p:pic>
      <p:grpSp>
        <p:nvGrpSpPr>
          <p:cNvPr id="26" name="Group 25"/>
          <p:cNvGrpSpPr/>
          <p:nvPr/>
        </p:nvGrpSpPr>
        <p:grpSpPr>
          <a:xfrm>
            <a:off x="5208691" y="1517682"/>
            <a:ext cx="3404615" cy="4377283"/>
            <a:chOff x="5208691" y="1517682"/>
            <a:chExt cx="3404615" cy="4377283"/>
          </a:xfrm>
        </p:grpSpPr>
        <p:sp>
          <p:nvSpPr>
            <p:cNvPr id="10" name="Oval 9"/>
            <p:cNvSpPr/>
            <p:nvPr/>
          </p:nvSpPr>
          <p:spPr>
            <a:xfrm>
              <a:off x="7080325" y="1517682"/>
              <a:ext cx="643666" cy="321833"/>
            </a:xfrm>
            <a:prstGeom prst="ellipse">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340735" y="5573132"/>
              <a:ext cx="643666" cy="321833"/>
            </a:xfrm>
            <a:prstGeom prst="ellipse">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stCxn id="10" idx="4"/>
              <a:endCxn id="11" idx="0"/>
            </p:cNvCxnSpPr>
            <p:nvPr/>
          </p:nvCxnSpPr>
          <p:spPr>
            <a:xfrm flipH="1">
              <a:off x="6662568" y="1839515"/>
              <a:ext cx="739590" cy="37336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7969640" y="1868185"/>
              <a:ext cx="643666" cy="321833"/>
            </a:xfrm>
            <a:prstGeom prst="ellipse">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208691" y="2595239"/>
              <a:ext cx="643666" cy="321833"/>
            </a:xfrm>
            <a:prstGeom prst="ellipse">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951246" y="2924184"/>
              <a:ext cx="643666" cy="321833"/>
            </a:xfrm>
            <a:prstGeom prst="ellipse">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4" idx="4"/>
              <a:endCxn id="11" idx="0"/>
            </p:cNvCxnSpPr>
            <p:nvPr/>
          </p:nvCxnSpPr>
          <p:spPr>
            <a:xfrm flipH="1">
              <a:off x="6662568" y="2190018"/>
              <a:ext cx="1628905" cy="338311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6" idx="4"/>
              <a:endCxn id="11" idx="0"/>
            </p:cNvCxnSpPr>
            <p:nvPr/>
          </p:nvCxnSpPr>
          <p:spPr>
            <a:xfrm flipH="1">
              <a:off x="6662568" y="3246017"/>
              <a:ext cx="1610511" cy="232711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5" idx="4"/>
              <a:endCxn id="11" idx="0"/>
            </p:cNvCxnSpPr>
            <p:nvPr/>
          </p:nvCxnSpPr>
          <p:spPr>
            <a:xfrm>
              <a:off x="5530524" y="2917072"/>
              <a:ext cx="1132044" cy="265606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7" name="Rectangle 26"/>
          <p:cNvSpPr/>
          <p:nvPr/>
        </p:nvSpPr>
        <p:spPr>
          <a:xfrm>
            <a:off x="317277" y="1781677"/>
            <a:ext cx="3675603" cy="830997"/>
          </a:xfrm>
          <a:prstGeom prst="rect">
            <a:avLst/>
          </a:prstGeom>
        </p:spPr>
        <p:txBody>
          <a:bodyPr wrap="square">
            <a:spAutoFit/>
          </a:bodyPr>
          <a:lstStyle/>
          <a:p>
            <a:pPr>
              <a:spcAft>
                <a:spcPts val="1000"/>
              </a:spcAft>
            </a:pPr>
            <a:br>
              <a:rPr lang="en-US" sz="2400" b="1" dirty="0">
                <a:solidFill>
                  <a:schemeClr val="bg1"/>
                </a:solidFill>
                <a:latin typeface="Arial" pitchFamily="34" charset="0"/>
                <a:cs typeface="Arial" pitchFamily="34" charset="0"/>
              </a:rPr>
            </a:br>
            <a:r>
              <a:rPr lang="en-US" sz="2400" b="1" dirty="0">
                <a:solidFill>
                  <a:schemeClr val="bg1"/>
                </a:solidFill>
                <a:latin typeface="Arial" pitchFamily="34" charset="0"/>
                <a:cs typeface="Arial" pitchFamily="34" charset="0"/>
              </a:rPr>
              <a:t>    </a:t>
            </a:r>
            <a:r>
              <a:rPr lang="en-US" sz="2000" b="1" dirty="0">
                <a:solidFill>
                  <a:schemeClr val="bg1"/>
                </a:solidFill>
                <a:latin typeface="Arial" pitchFamily="34" charset="0"/>
                <a:cs typeface="Arial" pitchFamily="34" charset="0"/>
              </a:rPr>
              <a:t>Fermented: </a:t>
            </a:r>
            <a:r>
              <a:rPr lang="en-US" sz="2000" b="1" dirty="0" err="1">
                <a:solidFill>
                  <a:schemeClr val="bg1"/>
                </a:solidFill>
                <a:latin typeface="Arial" pitchFamily="34" charset="0"/>
                <a:cs typeface="Arial" pitchFamily="34" charset="0"/>
              </a:rPr>
              <a:t>Eph</a:t>
            </a:r>
            <a:r>
              <a:rPr lang="en-US" sz="2000" b="1" dirty="0">
                <a:solidFill>
                  <a:schemeClr val="bg1"/>
                </a:solidFill>
                <a:latin typeface="Arial" pitchFamily="34" charset="0"/>
                <a:cs typeface="Arial" pitchFamily="34" charset="0"/>
              </a:rPr>
              <a:t> 5:18</a:t>
            </a:r>
          </a:p>
        </p:txBody>
      </p:sp>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0249" y="1431925"/>
            <a:ext cx="5249732" cy="5423387"/>
          </a:xfrm>
          <a:prstGeom prst="rect">
            <a:avLst/>
          </a:prstGeom>
        </p:spPr>
      </p:pic>
      <p:grpSp>
        <p:nvGrpSpPr>
          <p:cNvPr id="33" name="Group 32"/>
          <p:cNvGrpSpPr/>
          <p:nvPr/>
        </p:nvGrpSpPr>
        <p:grpSpPr>
          <a:xfrm>
            <a:off x="5170394" y="3012967"/>
            <a:ext cx="2379930" cy="2878394"/>
            <a:chOff x="5170394" y="3012967"/>
            <a:chExt cx="2379930" cy="2878394"/>
          </a:xfrm>
        </p:grpSpPr>
        <p:sp>
          <p:nvSpPr>
            <p:cNvPr id="29" name="Oval 28"/>
            <p:cNvSpPr/>
            <p:nvPr/>
          </p:nvSpPr>
          <p:spPr>
            <a:xfrm>
              <a:off x="6906658" y="5569528"/>
              <a:ext cx="643666" cy="321833"/>
            </a:xfrm>
            <a:prstGeom prst="ellipse">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170394" y="3012967"/>
              <a:ext cx="643666" cy="321833"/>
            </a:xfrm>
            <a:prstGeom prst="ellipse">
              <a:avLst/>
            </a:prstGeom>
            <a:solidFill>
              <a:srgbClr val="FF0000">
                <a:alpha val="1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a:stCxn id="30" idx="4"/>
              <a:endCxn id="29" idx="0"/>
            </p:cNvCxnSpPr>
            <p:nvPr/>
          </p:nvCxnSpPr>
          <p:spPr>
            <a:xfrm>
              <a:off x="5492227" y="3334800"/>
              <a:ext cx="1736264" cy="223472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8858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xit" presetSubtype="0" fill="hold" nodeType="with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xit" presetSubtype="0" fill="hold" nodeType="with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26"/>
                                        </p:tgtEl>
                                      </p:cBhvr>
                                    </p:animEffect>
                                    <p:set>
                                      <p:cBhvr>
                                        <p:cTn id="27" dur="1" fill="hold">
                                          <p:stCondLst>
                                            <p:cond delay="499"/>
                                          </p:stCondLst>
                                        </p:cTn>
                                        <p:tgtEl>
                                          <p:spTgt spid="26"/>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28"/>
                                        </p:tgtEl>
                                      </p:cBhvr>
                                    </p:animEffect>
                                    <p:set>
                                      <p:cBhvr>
                                        <p:cTn id="38" dur="1" fill="hold">
                                          <p:stCondLst>
                                            <p:cond delay="499"/>
                                          </p:stCondLst>
                                        </p:cTn>
                                        <p:tgtEl>
                                          <p:spTgt spid="28"/>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33"/>
                                        </p:tgtEl>
                                      </p:cBhvr>
                                    </p:animEffect>
                                    <p:set>
                                      <p:cBhvr>
                                        <p:cTn id="41"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14269" y="912"/>
            <a:ext cx="3935579" cy="1569660"/>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i="1" dirty="0" err="1">
                <a:solidFill>
                  <a:srgbClr val="006CB5"/>
                </a:solidFill>
                <a:latin typeface="Arial" pitchFamily="34" charset="0"/>
                <a:cs typeface="Arial" pitchFamily="34" charset="0"/>
              </a:rPr>
              <a:t>oinos</a:t>
            </a:r>
            <a:r>
              <a:rPr lang="en-US" sz="2400" b="1" i="1" dirty="0">
                <a:solidFill>
                  <a:srgbClr val="006CB5"/>
                </a:solidFill>
                <a:latin typeface="Arial" pitchFamily="34" charset="0"/>
                <a:cs typeface="Arial" pitchFamily="34" charset="0"/>
              </a:rPr>
              <a:t> – </a:t>
            </a:r>
            <a:r>
              <a:rPr lang="en-US" sz="2400" b="1" dirty="0">
                <a:solidFill>
                  <a:srgbClr val="006CB5"/>
                </a:solidFill>
                <a:latin typeface="Arial" pitchFamily="34" charset="0"/>
                <a:cs typeface="Arial" pitchFamily="34" charset="0"/>
              </a:rPr>
              <a:t>a generic term, a production of the vine, both unfermented and fermented </a:t>
            </a:r>
          </a:p>
        </p:txBody>
      </p:sp>
      <p:sp>
        <p:nvSpPr>
          <p:cNvPr id="24" name="Rectangle 23"/>
          <p:cNvSpPr/>
          <p:nvPr/>
        </p:nvSpPr>
        <p:spPr>
          <a:xfrm>
            <a:off x="0" y="1570572"/>
            <a:ext cx="3935579" cy="830997"/>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solidFill>
                  <a:srgbClr val="006CB5"/>
                </a:solidFill>
                <a:latin typeface="Arial" pitchFamily="34" charset="0"/>
                <a:cs typeface="Arial" pitchFamily="34" charset="0"/>
              </a:rPr>
              <a:t>What was </a:t>
            </a:r>
            <a:r>
              <a:rPr lang="en-US" sz="2400" b="1" i="1" dirty="0">
                <a:solidFill>
                  <a:srgbClr val="006CB5"/>
                </a:solidFill>
                <a:latin typeface="Arial" pitchFamily="34" charset="0"/>
                <a:cs typeface="Arial" pitchFamily="34" charset="0"/>
              </a:rPr>
              <a:t>“The good wine”</a:t>
            </a:r>
            <a:r>
              <a:rPr lang="en-US" sz="2400" b="1" dirty="0">
                <a:solidFill>
                  <a:srgbClr val="006CB5"/>
                </a:solidFill>
                <a:latin typeface="Arial" pitchFamily="34" charset="0"/>
                <a:cs typeface="Arial" pitchFamily="34" charset="0"/>
              </a:rPr>
              <a:t>?</a:t>
            </a:r>
          </a:p>
        </p:txBody>
      </p:sp>
      <p:sp>
        <p:nvSpPr>
          <p:cNvPr id="25" name="Rectangle 24"/>
          <p:cNvSpPr/>
          <p:nvPr/>
        </p:nvSpPr>
        <p:spPr>
          <a:xfrm>
            <a:off x="0" y="2388193"/>
            <a:ext cx="4700186" cy="3139321"/>
          </a:xfrm>
          <a:prstGeom prst="rect">
            <a:avLst/>
          </a:prstGeom>
        </p:spPr>
        <p:txBody>
          <a:bodyPr wrap="square">
            <a:spAutoFit/>
          </a:bodyPr>
          <a:lstStyle/>
          <a:p>
            <a:pPr>
              <a:lnSpc>
                <a:spcPct val="150000"/>
              </a:lnSpc>
            </a:pPr>
            <a:r>
              <a:rPr lang="en-US" sz="2200" b="1" dirty="0">
                <a:solidFill>
                  <a:schemeClr val="bg1"/>
                </a:solidFill>
                <a:latin typeface="Arial" pitchFamily="34" charset="0"/>
                <a:cs typeface="Arial" pitchFamily="34" charset="0"/>
              </a:rPr>
              <a:t>John 2:10 (NASB95) </a:t>
            </a:r>
          </a:p>
          <a:p>
            <a:pPr>
              <a:lnSpc>
                <a:spcPct val="150000"/>
              </a:lnSpc>
            </a:pPr>
            <a:r>
              <a:rPr lang="en-US" sz="2200" b="1" baseline="30000" dirty="0">
                <a:solidFill>
                  <a:schemeClr val="bg1"/>
                </a:solidFill>
                <a:latin typeface="Arial" pitchFamily="34" charset="0"/>
                <a:cs typeface="Arial" pitchFamily="34" charset="0"/>
              </a:rPr>
              <a:t>10 </a:t>
            </a:r>
            <a:r>
              <a:rPr lang="en-US" sz="2200" b="1" dirty="0">
                <a:solidFill>
                  <a:schemeClr val="bg1"/>
                </a:solidFill>
                <a:latin typeface="Arial" pitchFamily="34" charset="0"/>
                <a:cs typeface="Arial" pitchFamily="34" charset="0"/>
              </a:rPr>
              <a:t>and said to him, “Every man serves </a:t>
            </a:r>
            <a:r>
              <a:rPr lang="en-US" sz="2200" b="1" u="sng" dirty="0">
                <a:solidFill>
                  <a:schemeClr val="bg1"/>
                </a:solidFill>
                <a:latin typeface="Arial" pitchFamily="34" charset="0"/>
                <a:cs typeface="Arial" pitchFamily="34" charset="0"/>
              </a:rPr>
              <a:t>the good wine</a:t>
            </a:r>
            <a:r>
              <a:rPr lang="en-US" sz="2200" b="1" dirty="0">
                <a:solidFill>
                  <a:schemeClr val="bg1"/>
                </a:solidFill>
                <a:latin typeface="Arial" pitchFamily="34" charset="0"/>
                <a:cs typeface="Arial" pitchFamily="34" charset="0"/>
              </a:rPr>
              <a:t> first, and when the people have drunk freely, then he serves the poorer wine...”</a:t>
            </a:r>
          </a:p>
        </p:txBody>
      </p:sp>
      <p:pic>
        <p:nvPicPr>
          <p:cNvPr id="32" name="Picture 31"/>
          <p:cNvPicPr>
            <a:picLocks noChangeAspect="1"/>
          </p:cNvPicPr>
          <p:nvPr/>
        </p:nvPicPr>
        <p:blipFill>
          <a:blip r:embed="rId3" cstate="print"/>
          <a:srcRect/>
          <a:stretch>
            <a:fillRect/>
          </a:stretch>
        </p:blipFill>
        <p:spPr bwMode="gray">
          <a:xfrm>
            <a:off x="494683" y="5257799"/>
            <a:ext cx="8223785" cy="1682988"/>
          </a:xfrm>
          <a:prstGeom prst="rect">
            <a:avLst/>
          </a:prstGeom>
          <a:noFill/>
          <a:ln w="9525">
            <a:noFill/>
            <a:miter lim="800000"/>
            <a:headEnd/>
            <a:tailEnd/>
          </a:ln>
        </p:spPr>
      </p:pic>
      <p:sp>
        <p:nvSpPr>
          <p:cNvPr id="34" name="Rounded Rectangular Callout 33"/>
          <p:cNvSpPr/>
          <p:nvPr/>
        </p:nvSpPr>
        <p:spPr bwMode="gray">
          <a:xfrm>
            <a:off x="5644386" y="4356848"/>
            <a:ext cx="2918702" cy="866887"/>
          </a:xfrm>
          <a:prstGeom prst="wedgeRoundRectCallout">
            <a:avLst>
              <a:gd name="adj1" fmla="val 477"/>
              <a:gd name="adj2" fmla="val 95784"/>
              <a:gd name="adj3" fmla="val 16667"/>
            </a:avLst>
          </a:prstGeom>
          <a:solidFill>
            <a:srgbClr val="8A133B"/>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91440" anchor="ctr"/>
          <a:lstStyle/>
          <a:p>
            <a:pPr algn="ctr">
              <a:defRPr/>
            </a:pPr>
            <a:r>
              <a:rPr lang="en-US" sz="2400" b="1" dirty="0">
                <a:solidFill>
                  <a:schemeClr val="tx1"/>
                </a:solidFill>
                <a:latin typeface="Arial" panose="020B0604020202020204" pitchFamily="34" charset="0"/>
                <a:cs typeface="Arial" panose="020B0604020202020204" pitchFamily="34" charset="0"/>
              </a:rPr>
              <a:t>“High quality alcohol, right?”</a:t>
            </a:r>
          </a:p>
        </p:txBody>
      </p:sp>
      <p:cxnSp>
        <p:nvCxnSpPr>
          <p:cNvPr id="35" name="Straight Connector 34"/>
          <p:cNvCxnSpPr/>
          <p:nvPr/>
        </p:nvCxnSpPr>
        <p:spPr>
          <a:xfrm>
            <a:off x="4572000" y="137935"/>
            <a:ext cx="0" cy="5389579"/>
          </a:xfrm>
          <a:prstGeom prst="line">
            <a:avLst/>
          </a:prstGeom>
          <a:ln>
            <a:solidFill>
              <a:srgbClr val="8DA6B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586269" y="267250"/>
            <a:ext cx="4572000" cy="5447645"/>
          </a:xfrm>
          <a:prstGeom prst="rect">
            <a:avLst/>
          </a:prstGeom>
        </p:spPr>
        <p:txBody>
          <a:bodyPr>
            <a:spAutoFit/>
          </a:bodyPr>
          <a:lstStyle/>
          <a:p>
            <a:r>
              <a:rPr lang="en-US" sz="2000" b="1" dirty="0">
                <a:solidFill>
                  <a:schemeClr val="bg1"/>
                </a:solidFill>
                <a:latin typeface="Arial" panose="020B0604020202020204" pitchFamily="34" charset="0"/>
                <a:cs typeface="Arial" panose="020B0604020202020204" pitchFamily="34" charset="0"/>
              </a:rPr>
              <a:t>“… in the Roman world of New Testament times … the best wines were those whose alcoholic potency had been removed by boiling or filtration. </a:t>
            </a:r>
            <a:r>
              <a:rPr lang="en-US" sz="2000" b="1" u="sng" dirty="0">
                <a:solidFill>
                  <a:schemeClr val="bg1"/>
                </a:solidFill>
                <a:latin typeface="Arial" panose="020B0604020202020204" pitchFamily="34" charset="0"/>
                <a:cs typeface="Arial" panose="020B0604020202020204" pitchFamily="34" charset="0"/>
              </a:rPr>
              <a:t>Pliny</a:t>
            </a:r>
            <a:r>
              <a:rPr lang="en-US" sz="2000" b="1" dirty="0">
                <a:solidFill>
                  <a:schemeClr val="bg1"/>
                </a:solidFill>
                <a:latin typeface="Arial" panose="020B0604020202020204" pitchFamily="34" charset="0"/>
                <a:cs typeface="Arial" panose="020B0604020202020204" pitchFamily="34" charset="0"/>
              </a:rPr>
              <a:t>, for example, says that “wines are most beneficial (</a:t>
            </a:r>
            <a:r>
              <a:rPr lang="en-US" sz="2000" b="1" dirty="0" err="1">
                <a:solidFill>
                  <a:schemeClr val="bg1"/>
                </a:solidFill>
                <a:latin typeface="Arial" panose="020B0604020202020204" pitchFamily="34" charset="0"/>
                <a:cs typeface="Arial" panose="020B0604020202020204" pitchFamily="34" charset="0"/>
              </a:rPr>
              <a:t>utilissimum</a:t>
            </a:r>
            <a:r>
              <a:rPr lang="en-US" sz="2000" b="1" dirty="0">
                <a:solidFill>
                  <a:schemeClr val="bg1"/>
                </a:solidFill>
                <a:latin typeface="Arial" panose="020B0604020202020204" pitchFamily="34" charset="0"/>
                <a:cs typeface="Arial" panose="020B0604020202020204" pitchFamily="34" charset="0"/>
              </a:rPr>
              <a:t>) when all their potency has been removed by the strainer.” Similarly, </a:t>
            </a:r>
            <a:r>
              <a:rPr lang="en-US" sz="2000" b="1" u="sng" dirty="0">
                <a:solidFill>
                  <a:schemeClr val="bg1"/>
                </a:solidFill>
                <a:latin typeface="Arial" panose="020B0604020202020204" pitchFamily="34" charset="0"/>
                <a:cs typeface="Arial" panose="020B0604020202020204" pitchFamily="34" charset="0"/>
              </a:rPr>
              <a:t>Plutarch</a:t>
            </a:r>
            <a:r>
              <a:rPr lang="en-US" sz="2000" b="1" dirty="0">
                <a:solidFill>
                  <a:schemeClr val="bg1"/>
                </a:solidFill>
                <a:latin typeface="Arial" panose="020B0604020202020204" pitchFamily="34" charset="0"/>
                <a:cs typeface="Arial" panose="020B0604020202020204" pitchFamily="34" charset="0"/>
              </a:rPr>
              <a:t> points out that wine is “much more pleasant to drink” when it “neither inflames the brain nor infests the mind or passions” because its strength has been removed through frequent filtering.”</a:t>
            </a:r>
          </a:p>
          <a:p>
            <a:r>
              <a:rPr lang="en-US" sz="1200" dirty="0" err="1">
                <a:solidFill>
                  <a:schemeClr val="bg1"/>
                </a:solidFill>
                <a:latin typeface="Arial" panose="020B0604020202020204" pitchFamily="34" charset="0"/>
                <a:cs typeface="Arial" panose="020B0604020202020204" pitchFamily="34" charset="0"/>
              </a:rPr>
              <a:t>Bacchiocchi</a:t>
            </a:r>
            <a:r>
              <a:rPr lang="en-US" sz="1200" dirty="0">
                <a:solidFill>
                  <a:schemeClr val="bg1"/>
                </a:solidFill>
                <a:latin typeface="Arial" panose="020B0604020202020204" pitchFamily="34" charset="0"/>
                <a:cs typeface="Arial" panose="020B0604020202020204" pitchFamily="34" charset="0"/>
              </a:rPr>
              <a:t>, </a:t>
            </a:r>
            <a:r>
              <a:rPr lang="en-US" sz="1200" dirty="0" err="1">
                <a:solidFill>
                  <a:schemeClr val="bg1"/>
                </a:solidFill>
                <a:latin typeface="Arial" panose="020B0604020202020204" pitchFamily="34" charset="0"/>
                <a:cs typeface="Arial" panose="020B0604020202020204" pitchFamily="34" charset="0"/>
              </a:rPr>
              <a:t>Samuele</a:t>
            </a:r>
            <a:r>
              <a:rPr lang="en-US" sz="1200" dirty="0">
                <a:solidFill>
                  <a:schemeClr val="bg1"/>
                </a:solidFill>
                <a:latin typeface="Arial" panose="020B0604020202020204" pitchFamily="34" charset="0"/>
                <a:cs typeface="Arial" panose="020B0604020202020204" pitchFamily="34" charset="0"/>
              </a:rPr>
              <a:t> (2014-03-30). Wine in the Bible: A Biblical Study on the Use of Alcoholic Beverages. Biblical Perspectives. Kindle Edition. </a:t>
            </a:r>
          </a:p>
        </p:txBody>
      </p:sp>
    </p:spTree>
    <p:extLst>
      <p:ext uri="{BB962C8B-B14F-4D97-AF65-F5344CB8AC3E}">
        <p14:creationId xmlns:p14="http://schemas.microsoft.com/office/powerpoint/2010/main" val="167156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34"/>
                                        </p:tgtEl>
                                      </p:cBhvr>
                                    </p:animEffect>
                                    <p:set>
                                      <p:cBhvr>
                                        <p:cTn id="20" dur="1" fill="hold">
                                          <p:stCondLst>
                                            <p:cond delay="499"/>
                                          </p:stCondLst>
                                        </p:cTn>
                                        <p:tgtEl>
                                          <p:spTgt spid="34"/>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4" grpId="0" animBg="1"/>
      <p:bldP spid="34" grpId="1"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14269" y="912"/>
            <a:ext cx="3935579" cy="1569660"/>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i="1" dirty="0" err="1">
                <a:solidFill>
                  <a:srgbClr val="006CB5"/>
                </a:solidFill>
                <a:latin typeface="Arial" pitchFamily="34" charset="0"/>
                <a:cs typeface="Arial" pitchFamily="34" charset="0"/>
              </a:rPr>
              <a:t>oinos</a:t>
            </a:r>
            <a:r>
              <a:rPr lang="en-US" sz="2400" b="1" i="1" dirty="0">
                <a:solidFill>
                  <a:srgbClr val="006CB5"/>
                </a:solidFill>
                <a:latin typeface="Arial" pitchFamily="34" charset="0"/>
                <a:cs typeface="Arial" pitchFamily="34" charset="0"/>
              </a:rPr>
              <a:t> – </a:t>
            </a:r>
            <a:r>
              <a:rPr lang="en-US" sz="2400" b="1" dirty="0">
                <a:solidFill>
                  <a:srgbClr val="006CB5"/>
                </a:solidFill>
                <a:latin typeface="Arial" pitchFamily="34" charset="0"/>
                <a:cs typeface="Arial" pitchFamily="34" charset="0"/>
              </a:rPr>
              <a:t>a generic term, a production of the vine, both unfermented and fermented </a:t>
            </a:r>
          </a:p>
        </p:txBody>
      </p:sp>
      <p:sp>
        <p:nvSpPr>
          <p:cNvPr id="24" name="Rectangle 23"/>
          <p:cNvSpPr/>
          <p:nvPr/>
        </p:nvSpPr>
        <p:spPr>
          <a:xfrm>
            <a:off x="0" y="1570572"/>
            <a:ext cx="3935579" cy="830997"/>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solidFill>
                  <a:srgbClr val="006CB5"/>
                </a:solidFill>
                <a:latin typeface="Arial" pitchFamily="34" charset="0"/>
                <a:cs typeface="Arial" pitchFamily="34" charset="0"/>
              </a:rPr>
              <a:t>What was </a:t>
            </a:r>
            <a:r>
              <a:rPr lang="en-US" sz="2400" b="1" i="1" dirty="0">
                <a:solidFill>
                  <a:srgbClr val="006CB5"/>
                </a:solidFill>
                <a:latin typeface="Arial" pitchFamily="34" charset="0"/>
                <a:cs typeface="Arial" pitchFamily="34" charset="0"/>
              </a:rPr>
              <a:t>“The good wine”</a:t>
            </a:r>
            <a:r>
              <a:rPr lang="en-US" sz="2400" b="1" dirty="0">
                <a:solidFill>
                  <a:srgbClr val="006CB5"/>
                </a:solidFill>
                <a:latin typeface="Arial" pitchFamily="34" charset="0"/>
                <a:cs typeface="Arial" pitchFamily="34" charset="0"/>
              </a:rPr>
              <a:t>?</a:t>
            </a:r>
          </a:p>
        </p:txBody>
      </p:sp>
      <p:sp>
        <p:nvSpPr>
          <p:cNvPr id="25" name="Rectangle 24"/>
          <p:cNvSpPr/>
          <p:nvPr/>
        </p:nvSpPr>
        <p:spPr>
          <a:xfrm>
            <a:off x="0" y="2388193"/>
            <a:ext cx="4700186" cy="3139321"/>
          </a:xfrm>
          <a:prstGeom prst="rect">
            <a:avLst/>
          </a:prstGeom>
        </p:spPr>
        <p:txBody>
          <a:bodyPr wrap="square">
            <a:spAutoFit/>
          </a:bodyPr>
          <a:lstStyle/>
          <a:p>
            <a:pPr>
              <a:lnSpc>
                <a:spcPct val="150000"/>
              </a:lnSpc>
            </a:pPr>
            <a:r>
              <a:rPr lang="en-US" sz="2200" b="1" dirty="0">
                <a:solidFill>
                  <a:schemeClr val="bg1"/>
                </a:solidFill>
                <a:latin typeface="Arial" pitchFamily="34" charset="0"/>
                <a:cs typeface="Arial" pitchFamily="34" charset="0"/>
              </a:rPr>
              <a:t>John 2:10 (NASB95) </a:t>
            </a:r>
          </a:p>
          <a:p>
            <a:pPr>
              <a:lnSpc>
                <a:spcPct val="150000"/>
              </a:lnSpc>
            </a:pPr>
            <a:r>
              <a:rPr lang="en-US" sz="2200" b="1" baseline="30000" dirty="0">
                <a:solidFill>
                  <a:schemeClr val="bg1"/>
                </a:solidFill>
                <a:latin typeface="Arial" pitchFamily="34" charset="0"/>
                <a:cs typeface="Arial" pitchFamily="34" charset="0"/>
              </a:rPr>
              <a:t>10 </a:t>
            </a:r>
            <a:r>
              <a:rPr lang="en-US" sz="2200" b="1" dirty="0">
                <a:solidFill>
                  <a:schemeClr val="bg1"/>
                </a:solidFill>
                <a:latin typeface="Arial" pitchFamily="34" charset="0"/>
                <a:cs typeface="Arial" pitchFamily="34" charset="0"/>
              </a:rPr>
              <a:t>and said to him, “Every man serves </a:t>
            </a:r>
            <a:r>
              <a:rPr lang="en-US" sz="2200" b="1" u="sng" dirty="0">
                <a:solidFill>
                  <a:schemeClr val="bg1"/>
                </a:solidFill>
                <a:latin typeface="Arial" pitchFamily="34" charset="0"/>
                <a:cs typeface="Arial" pitchFamily="34" charset="0"/>
              </a:rPr>
              <a:t>the good wine</a:t>
            </a:r>
            <a:r>
              <a:rPr lang="en-US" sz="2200" b="1" dirty="0">
                <a:solidFill>
                  <a:schemeClr val="bg1"/>
                </a:solidFill>
                <a:latin typeface="Arial" pitchFamily="34" charset="0"/>
                <a:cs typeface="Arial" pitchFamily="34" charset="0"/>
              </a:rPr>
              <a:t> first, and when the people have drunk freely, then he serves the poorer wine...”</a:t>
            </a:r>
          </a:p>
        </p:txBody>
      </p:sp>
      <p:pic>
        <p:nvPicPr>
          <p:cNvPr id="32" name="Picture 31"/>
          <p:cNvPicPr>
            <a:picLocks noChangeAspect="1"/>
          </p:cNvPicPr>
          <p:nvPr/>
        </p:nvPicPr>
        <p:blipFill rotWithShape="1">
          <a:blip r:embed="rId3" cstate="print"/>
          <a:srcRect r="50247"/>
          <a:stretch/>
        </p:blipFill>
        <p:spPr bwMode="gray">
          <a:xfrm>
            <a:off x="494684" y="5257799"/>
            <a:ext cx="4091586" cy="1682988"/>
          </a:xfrm>
          <a:prstGeom prst="rect">
            <a:avLst/>
          </a:prstGeom>
          <a:noFill/>
          <a:ln w="9525">
            <a:noFill/>
            <a:miter lim="800000"/>
            <a:headEnd/>
            <a:tailEnd/>
          </a:ln>
        </p:spPr>
      </p:pic>
      <p:cxnSp>
        <p:nvCxnSpPr>
          <p:cNvPr id="35" name="Straight Connector 34"/>
          <p:cNvCxnSpPr/>
          <p:nvPr/>
        </p:nvCxnSpPr>
        <p:spPr>
          <a:xfrm>
            <a:off x="4572000" y="137935"/>
            <a:ext cx="0" cy="5389579"/>
          </a:xfrm>
          <a:prstGeom prst="line">
            <a:avLst/>
          </a:prstGeom>
          <a:ln>
            <a:solidFill>
              <a:srgbClr val="8DA6B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586270" y="42387"/>
            <a:ext cx="4572000" cy="7048083"/>
          </a:xfrm>
          <a:prstGeom prst="rect">
            <a:avLst/>
          </a:prstGeom>
        </p:spPr>
        <p:txBody>
          <a:bodyPr>
            <a:spAutoFit/>
          </a:bodyPr>
          <a:lstStyle/>
          <a:p>
            <a:r>
              <a:rPr lang="en-US" sz="2000" b="1" dirty="0">
                <a:solidFill>
                  <a:schemeClr val="bg1"/>
                </a:solidFill>
                <a:latin typeface="Arial" panose="020B0604020202020204" pitchFamily="34" charset="0"/>
                <a:cs typeface="Arial" panose="020B0604020202020204" pitchFamily="34" charset="0"/>
              </a:rPr>
              <a:t>Barnes Notes:</a:t>
            </a:r>
            <a:br>
              <a:rPr lang="en-US" sz="2000" b="1" dirty="0">
                <a:solidFill>
                  <a:schemeClr val="bg1"/>
                </a:solidFill>
                <a:latin typeface="Arial" panose="020B0604020202020204" pitchFamily="34" charset="0"/>
                <a:cs typeface="Arial" panose="020B0604020202020204" pitchFamily="34" charset="0"/>
              </a:rPr>
            </a:br>
            <a:br>
              <a:rPr lang="en-US" sz="500" b="1"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Pliny, Plutarch, and Horace describe wine as "good," or mention that as "the best wine," which was harmless or "innocent" …" The most useful wine … was that which had little strength; and the most wholesome wine … was that which had not been adulterated by "the addition of anything to the 'must' or juice." Pliny expressly says that a good wine was one that was destitute of spirit (lib. iv. c. 13). </a:t>
            </a:r>
            <a:r>
              <a:rPr lang="en-US" sz="2000" b="1" u="sng" dirty="0">
                <a:solidFill>
                  <a:schemeClr val="bg1"/>
                </a:solidFill>
                <a:latin typeface="Arial" panose="020B0604020202020204" pitchFamily="34" charset="0"/>
                <a:cs typeface="Arial" panose="020B0604020202020204" pitchFamily="34" charset="0"/>
              </a:rPr>
              <a:t>It should not be assumed, therefore, that the "good wine" was "stronger" than the other: it is rather to be presumed that it was milder. </a:t>
            </a:r>
          </a:p>
          <a:p>
            <a:r>
              <a:rPr lang="en-US" sz="2000" b="1" u="sng" dirty="0">
                <a:solidFill>
                  <a:schemeClr val="bg1"/>
                </a:solidFill>
                <a:latin typeface="Arial" panose="020B0604020202020204" pitchFamily="34" charset="0"/>
                <a:cs typeface="Arial" panose="020B0604020202020204" pitchFamily="34" charset="0"/>
              </a:rPr>
              <a:t>The wine referred to here was doubtless such as was commonly drunk in Palestine. That was the pure juice of the grape.</a:t>
            </a:r>
          </a:p>
          <a:p>
            <a:r>
              <a:rPr lang="en-US" sz="1200" dirty="0">
                <a:solidFill>
                  <a:schemeClr val="bg1"/>
                </a:solidFill>
                <a:latin typeface="Arial" panose="020B0604020202020204" pitchFamily="34" charset="0"/>
                <a:cs typeface="Arial" panose="020B0604020202020204" pitchFamily="34" charset="0"/>
              </a:rPr>
              <a:t>http://www.sacred-texts.com/bib/cmt/barnes/joh002.htm</a:t>
            </a:r>
          </a:p>
        </p:txBody>
      </p:sp>
    </p:spTree>
    <p:extLst>
      <p:ext uri="{BB962C8B-B14F-4D97-AF65-F5344CB8AC3E}">
        <p14:creationId xmlns:p14="http://schemas.microsoft.com/office/powerpoint/2010/main" val="119769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14269" y="912"/>
            <a:ext cx="3935579" cy="1569660"/>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i="1" dirty="0" err="1">
                <a:solidFill>
                  <a:srgbClr val="006CB5"/>
                </a:solidFill>
                <a:latin typeface="Arial" pitchFamily="34" charset="0"/>
                <a:cs typeface="Arial" pitchFamily="34" charset="0"/>
              </a:rPr>
              <a:t>oinos</a:t>
            </a:r>
            <a:r>
              <a:rPr lang="en-US" sz="2400" b="1" i="1" dirty="0">
                <a:solidFill>
                  <a:srgbClr val="006CB5"/>
                </a:solidFill>
                <a:latin typeface="Arial" pitchFamily="34" charset="0"/>
                <a:cs typeface="Arial" pitchFamily="34" charset="0"/>
              </a:rPr>
              <a:t> – </a:t>
            </a:r>
            <a:r>
              <a:rPr lang="en-US" sz="2400" b="1" dirty="0">
                <a:solidFill>
                  <a:srgbClr val="006CB5"/>
                </a:solidFill>
                <a:latin typeface="Arial" pitchFamily="34" charset="0"/>
                <a:cs typeface="Arial" pitchFamily="34" charset="0"/>
              </a:rPr>
              <a:t>a generic term, a production of the vine, both unfermented and fermented </a:t>
            </a:r>
          </a:p>
        </p:txBody>
      </p:sp>
      <p:sp>
        <p:nvSpPr>
          <p:cNvPr id="24" name="Rectangle 23"/>
          <p:cNvSpPr/>
          <p:nvPr/>
        </p:nvSpPr>
        <p:spPr>
          <a:xfrm>
            <a:off x="0" y="1570572"/>
            <a:ext cx="3935579" cy="830997"/>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solidFill>
                  <a:srgbClr val="006CB5"/>
                </a:solidFill>
                <a:latin typeface="Arial" pitchFamily="34" charset="0"/>
                <a:cs typeface="Arial" pitchFamily="34" charset="0"/>
              </a:rPr>
              <a:t>What was </a:t>
            </a:r>
            <a:r>
              <a:rPr lang="en-US" sz="2400" b="1" i="1" dirty="0">
                <a:solidFill>
                  <a:srgbClr val="006CB5"/>
                </a:solidFill>
                <a:latin typeface="Arial" pitchFamily="34" charset="0"/>
                <a:cs typeface="Arial" pitchFamily="34" charset="0"/>
              </a:rPr>
              <a:t>“The good wine”</a:t>
            </a:r>
            <a:r>
              <a:rPr lang="en-US" sz="2400" b="1" dirty="0">
                <a:solidFill>
                  <a:srgbClr val="006CB5"/>
                </a:solidFill>
                <a:latin typeface="Arial" pitchFamily="34" charset="0"/>
                <a:cs typeface="Arial" pitchFamily="34" charset="0"/>
              </a:rPr>
              <a:t>?</a:t>
            </a:r>
          </a:p>
        </p:txBody>
      </p:sp>
      <p:pic>
        <p:nvPicPr>
          <p:cNvPr id="32" name="Picture 31"/>
          <p:cNvPicPr>
            <a:picLocks noChangeAspect="1"/>
          </p:cNvPicPr>
          <p:nvPr/>
        </p:nvPicPr>
        <p:blipFill rotWithShape="1">
          <a:blip r:embed="rId3" cstate="print"/>
          <a:srcRect r="50420"/>
          <a:stretch/>
        </p:blipFill>
        <p:spPr bwMode="gray">
          <a:xfrm>
            <a:off x="494684" y="5257799"/>
            <a:ext cx="4077316" cy="1682988"/>
          </a:xfrm>
          <a:prstGeom prst="rect">
            <a:avLst/>
          </a:prstGeom>
          <a:noFill/>
          <a:ln w="9525">
            <a:noFill/>
            <a:miter lim="800000"/>
            <a:headEnd/>
            <a:tailEnd/>
          </a:ln>
        </p:spPr>
      </p:pic>
      <p:cxnSp>
        <p:nvCxnSpPr>
          <p:cNvPr id="35" name="Straight Connector 34"/>
          <p:cNvCxnSpPr/>
          <p:nvPr/>
        </p:nvCxnSpPr>
        <p:spPr>
          <a:xfrm>
            <a:off x="4572000" y="137935"/>
            <a:ext cx="0" cy="5389579"/>
          </a:xfrm>
          <a:prstGeom prst="line">
            <a:avLst/>
          </a:prstGeom>
          <a:ln>
            <a:solidFill>
              <a:srgbClr val="8DA6B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4269" y="2401569"/>
            <a:ext cx="3935579" cy="461665"/>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solidFill>
                  <a:srgbClr val="006CB5"/>
                </a:solidFill>
                <a:latin typeface="Arial" pitchFamily="34" charset="0"/>
                <a:cs typeface="Arial" pitchFamily="34" charset="0"/>
              </a:rPr>
              <a:t>Moral Implications</a:t>
            </a:r>
          </a:p>
        </p:txBody>
      </p:sp>
      <p:sp>
        <p:nvSpPr>
          <p:cNvPr id="9" name="Rectangle 8"/>
          <p:cNvSpPr/>
          <p:nvPr/>
        </p:nvSpPr>
        <p:spPr>
          <a:xfrm>
            <a:off x="578186" y="2863234"/>
            <a:ext cx="3675603" cy="707886"/>
          </a:xfrm>
          <a:prstGeom prst="rect">
            <a:avLst/>
          </a:prstGeom>
        </p:spPr>
        <p:txBody>
          <a:bodyPr wrap="square">
            <a:spAutoFit/>
          </a:bodyPr>
          <a:lstStyle/>
          <a:p>
            <a:pPr>
              <a:spcAft>
                <a:spcPts val="1000"/>
              </a:spcAft>
            </a:pPr>
            <a:r>
              <a:rPr lang="en-US" sz="2000" b="1" dirty="0">
                <a:solidFill>
                  <a:schemeClr val="bg1"/>
                </a:solidFill>
                <a:latin typeface="Arial" pitchFamily="34" charset="0"/>
                <a:cs typeface="Arial" pitchFamily="34" charset="0"/>
              </a:rPr>
              <a:t>Scripture Condemnation – </a:t>
            </a:r>
            <a:br>
              <a:rPr lang="en-US" sz="2000" b="1" dirty="0">
                <a:solidFill>
                  <a:schemeClr val="bg1"/>
                </a:solidFill>
                <a:latin typeface="Arial" pitchFamily="34" charset="0"/>
                <a:cs typeface="Arial" pitchFamily="34" charset="0"/>
              </a:rPr>
            </a:br>
            <a:r>
              <a:rPr lang="en-US" sz="2000" b="1" dirty="0">
                <a:solidFill>
                  <a:schemeClr val="bg1"/>
                </a:solidFill>
                <a:latin typeface="Arial" pitchFamily="34" charset="0"/>
                <a:cs typeface="Arial" pitchFamily="34" charset="0"/>
              </a:rPr>
              <a:t>    </a:t>
            </a:r>
            <a:r>
              <a:rPr lang="en-US" sz="1600" b="1" dirty="0" err="1">
                <a:solidFill>
                  <a:schemeClr val="bg1"/>
                </a:solidFill>
                <a:latin typeface="Arial" pitchFamily="34" charset="0"/>
                <a:cs typeface="Arial" pitchFamily="34" charset="0"/>
              </a:rPr>
              <a:t>Prov</a:t>
            </a:r>
            <a:r>
              <a:rPr lang="en-US" sz="1600" b="1" dirty="0">
                <a:solidFill>
                  <a:schemeClr val="bg1"/>
                </a:solidFill>
                <a:latin typeface="Arial" pitchFamily="34" charset="0"/>
                <a:cs typeface="Arial" pitchFamily="34" charset="0"/>
              </a:rPr>
              <a:t> 20:1; Gal 5:21; 1 Pet 4:1-3</a:t>
            </a:r>
          </a:p>
        </p:txBody>
      </p:sp>
      <p:sp>
        <p:nvSpPr>
          <p:cNvPr id="10" name="Rectangle 9"/>
          <p:cNvSpPr/>
          <p:nvPr/>
        </p:nvSpPr>
        <p:spPr>
          <a:xfrm>
            <a:off x="4744292" y="805779"/>
            <a:ext cx="3905025" cy="2169825"/>
          </a:xfrm>
          <a:prstGeom prst="rect">
            <a:avLst/>
          </a:prstGeom>
        </p:spPr>
        <p:txBody>
          <a:bodyPr wrap="square">
            <a:spAutoFit/>
          </a:bodyPr>
          <a:lstStyle/>
          <a:p>
            <a:r>
              <a:rPr lang="en-US" sz="2700" b="1" dirty="0">
                <a:solidFill>
                  <a:schemeClr val="bg1"/>
                </a:solidFill>
                <a:latin typeface="Calibri" panose="020F0502020204030204" pitchFamily="34" charset="0"/>
              </a:rPr>
              <a:t>“</a:t>
            </a:r>
            <a:r>
              <a:rPr lang="en-US" sz="2700" b="1" i="1" u="sng" dirty="0">
                <a:solidFill>
                  <a:schemeClr val="bg1"/>
                </a:solidFill>
                <a:latin typeface="Calibri" panose="020F0502020204030204" pitchFamily="34" charset="0"/>
              </a:rPr>
              <a:t>Wine</a:t>
            </a:r>
            <a:r>
              <a:rPr lang="en-US" sz="2700" b="1" i="1" dirty="0">
                <a:solidFill>
                  <a:schemeClr val="bg1"/>
                </a:solidFill>
                <a:latin typeface="Calibri" panose="020F0502020204030204" pitchFamily="34" charset="0"/>
              </a:rPr>
              <a:t> is a mocker, </a:t>
            </a:r>
            <a:r>
              <a:rPr lang="en-US" sz="2700" b="1" i="1" u="sng" dirty="0">
                <a:solidFill>
                  <a:schemeClr val="bg1"/>
                </a:solidFill>
                <a:latin typeface="Calibri" panose="020F0502020204030204" pitchFamily="34" charset="0"/>
              </a:rPr>
              <a:t>strong drink</a:t>
            </a:r>
            <a:r>
              <a:rPr lang="en-US" sz="2700" b="1" i="1" dirty="0">
                <a:solidFill>
                  <a:schemeClr val="bg1"/>
                </a:solidFill>
                <a:latin typeface="Calibri" panose="020F0502020204030204" pitchFamily="34" charset="0"/>
              </a:rPr>
              <a:t> a brawler, And whoever is intoxicated by it is not wise.</a:t>
            </a:r>
            <a:r>
              <a:rPr lang="en-US" sz="2700" b="1" dirty="0">
                <a:solidFill>
                  <a:schemeClr val="bg1"/>
                </a:solidFill>
                <a:latin typeface="Calibri" panose="020F0502020204030204" pitchFamily="34" charset="0"/>
              </a:rPr>
              <a:t>” </a:t>
            </a:r>
            <a:br>
              <a:rPr lang="en-US" sz="2700" b="1" dirty="0">
                <a:solidFill>
                  <a:schemeClr val="bg1"/>
                </a:solidFill>
                <a:latin typeface="Calibri" panose="020F0502020204030204" pitchFamily="34" charset="0"/>
              </a:rPr>
            </a:br>
            <a:r>
              <a:rPr lang="en-US" sz="2700" b="1" dirty="0">
                <a:solidFill>
                  <a:schemeClr val="bg1"/>
                </a:solidFill>
                <a:latin typeface="Calibri" panose="020F0502020204030204" pitchFamily="34" charset="0"/>
              </a:rPr>
              <a:t>(Proverbs 20:1, NASB95) </a:t>
            </a:r>
          </a:p>
        </p:txBody>
      </p:sp>
      <p:sp>
        <p:nvSpPr>
          <p:cNvPr id="11" name="Rectangle 10"/>
          <p:cNvSpPr/>
          <p:nvPr/>
        </p:nvSpPr>
        <p:spPr>
          <a:xfrm>
            <a:off x="4753159" y="356351"/>
            <a:ext cx="4278745" cy="4662815"/>
          </a:xfrm>
          <a:prstGeom prst="rect">
            <a:avLst/>
          </a:prstGeom>
        </p:spPr>
        <p:txBody>
          <a:bodyPr wrap="square">
            <a:spAutoFit/>
          </a:bodyPr>
          <a:lstStyle/>
          <a:p>
            <a:r>
              <a:rPr lang="en-US" sz="2700" b="1" dirty="0">
                <a:solidFill>
                  <a:schemeClr val="bg1"/>
                </a:solidFill>
                <a:latin typeface="Calibri" panose="020F0502020204030204" pitchFamily="34" charset="0"/>
              </a:rPr>
              <a:t>“</a:t>
            </a:r>
            <a:r>
              <a:rPr lang="en-US" sz="2700" b="1" i="1" dirty="0">
                <a:solidFill>
                  <a:schemeClr val="bg1"/>
                </a:solidFill>
                <a:latin typeface="Calibri" panose="020F0502020204030204" pitchFamily="34" charset="0"/>
              </a:rPr>
              <a:t>Now the deeds of the flesh are evident, which are: … envying, </a:t>
            </a:r>
            <a:r>
              <a:rPr lang="en-US" sz="2700" b="1" i="1" u="sng" dirty="0">
                <a:solidFill>
                  <a:schemeClr val="bg1"/>
                </a:solidFill>
                <a:latin typeface="Calibri" panose="020F0502020204030204" pitchFamily="34" charset="0"/>
              </a:rPr>
              <a:t>drunkenness</a:t>
            </a:r>
            <a:r>
              <a:rPr lang="en-US" sz="2700" b="1" i="1" dirty="0">
                <a:solidFill>
                  <a:schemeClr val="bg1"/>
                </a:solidFill>
                <a:latin typeface="Calibri" panose="020F0502020204030204" pitchFamily="34" charset="0"/>
              </a:rPr>
              <a:t>, carousing, and things like these, of which I forewarn you, just as I have forewarned you, that </a:t>
            </a:r>
            <a:r>
              <a:rPr lang="en-US" sz="2700" b="1" i="1" u="sng" dirty="0">
                <a:solidFill>
                  <a:schemeClr val="bg1"/>
                </a:solidFill>
                <a:latin typeface="Calibri" panose="020F0502020204030204" pitchFamily="34" charset="0"/>
              </a:rPr>
              <a:t>those who practice such things will not inherit the kingdom of God</a:t>
            </a:r>
            <a:r>
              <a:rPr lang="en-US" sz="2700" b="1" i="1" dirty="0">
                <a:solidFill>
                  <a:schemeClr val="bg1"/>
                </a:solidFill>
                <a:latin typeface="Calibri" panose="020F0502020204030204" pitchFamily="34" charset="0"/>
              </a:rPr>
              <a:t>.</a:t>
            </a:r>
            <a:r>
              <a:rPr lang="en-US" sz="2700" b="1" dirty="0">
                <a:solidFill>
                  <a:schemeClr val="bg1"/>
                </a:solidFill>
                <a:latin typeface="Calibri" panose="020F0502020204030204" pitchFamily="34" charset="0"/>
              </a:rPr>
              <a:t>” </a:t>
            </a:r>
            <a:br>
              <a:rPr lang="en-US" sz="2700" b="1" dirty="0">
                <a:solidFill>
                  <a:schemeClr val="bg1"/>
                </a:solidFill>
                <a:latin typeface="Calibri" panose="020F0502020204030204" pitchFamily="34" charset="0"/>
              </a:rPr>
            </a:br>
            <a:r>
              <a:rPr lang="en-US" sz="2700" b="1" dirty="0">
                <a:solidFill>
                  <a:schemeClr val="bg1"/>
                </a:solidFill>
                <a:latin typeface="Calibri" panose="020F0502020204030204" pitchFamily="34" charset="0"/>
              </a:rPr>
              <a:t>(Galatians 5:19–21, NASB95) </a:t>
            </a:r>
          </a:p>
        </p:txBody>
      </p:sp>
      <p:sp>
        <p:nvSpPr>
          <p:cNvPr id="12" name="Rectangle 11"/>
          <p:cNvSpPr/>
          <p:nvPr/>
        </p:nvSpPr>
        <p:spPr>
          <a:xfrm>
            <a:off x="4578691" y="384336"/>
            <a:ext cx="4563132" cy="6001643"/>
          </a:xfrm>
          <a:prstGeom prst="rect">
            <a:avLst/>
          </a:prstGeom>
        </p:spPr>
        <p:txBody>
          <a:bodyPr wrap="square">
            <a:spAutoFit/>
          </a:bodyPr>
          <a:lstStyle/>
          <a:p>
            <a:r>
              <a:rPr lang="en-US" sz="2400" b="1" dirty="0">
                <a:solidFill>
                  <a:schemeClr val="bg1"/>
                </a:solidFill>
                <a:latin typeface="Calibri" panose="020F0502020204030204" pitchFamily="34" charset="0"/>
              </a:rPr>
              <a:t>“</a:t>
            </a:r>
            <a:r>
              <a:rPr lang="en-US" sz="2400" b="1" i="1" dirty="0">
                <a:solidFill>
                  <a:schemeClr val="bg1"/>
                </a:solidFill>
                <a:latin typeface="Calibri" panose="020F0502020204030204" pitchFamily="34" charset="0"/>
              </a:rPr>
              <a:t>Therefore, since Christ has suffered in the flesh, arm yourselves also with the same purpose, because he who has suffered in the flesh has ceased from sin, so as to </a:t>
            </a:r>
            <a:r>
              <a:rPr lang="en-US" sz="2400" b="1" i="1" u="sng" dirty="0">
                <a:solidFill>
                  <a:schemeClr val="bg1"/>
                </a:solidFill>
                <a:latin typeface="Calibri" panose="020F0502020204030204" pitchFamily="34" charset="0"/>
              </a:rPr>
              <a:t>live the rest of the time in the flesh no longer for the lusts of men, but for the will of God</a:t>
            </a:r>
            <a:r>
              <a:rPr lang="en-US" sz="2400" b="1" i="1" dirty="0">
                <a:solidFill>
                  <a:schemeClr val="bg1"/>
                </a:solidFill>
                <a:latin typeface="Calibri" panose="020F0502020204030204" pitchFamily="34" charset="0"/>
              </a:rPr>
              <a:t>. For the time already past is sufficient for you to have carried out the desire of the Gentiles, having pursued a course of sensuality, lusts, </a:t>
            </a:r>
            <a:r>
              <a:rPr lang="en-US" sz="2400" b="1" i="1" u="sng" dirty="0">
                <a:solidFill>
                  <a:schemeClr val="bg1"/>
                </a:solidFill>
                <a:latin typeface="Calibri" panose="020F0502020204030204" pitchFamily="34" charset="0"/>
              </a:rPr>
              <a:t>drunkenness</a:t>
            </a:r>
            <a:r>
              <a:rPr lang="en-US" sz="2400" b="1" i="1" dirty="0">
                <a:solidFill>
                  <a:schemeClr val="bg1"/>
                </a:solidFill>
                <a:latin typeface="Calibri" panose="020F0502020204030204" pitchFamily="34" charset="0"/>
              </a:rPr>
              <a:t>, </a:t>
            </a:r>
            <a:r>
              <a:rPr lang="en-US" sz="2400" b="1" i="1" u="sng" dirty="0">
                <a:solidFill>
                  <a:schemeClr val="bg1"/>
                </a:solidFill>
                <a:latin typeface="Calibri" panose="020F0502020204030204" pitchFamily="34" charset="0"/>
              </a:rPr>
              <a:t>carousing</a:t>
            </a:r>
            <a:r>
              <a:rPr lang="en-US" sz="2400" b="1" i="1" dirty="0">
                <a:solidFill>
                  <a:schemeClr val="bg1"/>
                </a:solidFill>
                <a:latin typeface="Calibri" panose="020F0502020204030204" pitchFamily="34" charset="0"/>
              </a:rPr>
              <a:t>, </a:t>
            </a:r>
            <a:r>
              <a:rPr lang="en-US" sz="2400" b="1" i="1" u="sng" dirty="0">
                <a:solidFill>
                  <a:schemeClr val="bg1"/>
                </a:solidFill>
                <a:latin typeface="Calibri" panose="020F0502020204030204" pitchFamily="34" charset="0"/>
              </a:rPr>
              <a:t>drinking parties</a:t>
            </a:r>
            <a:r>
              <a:rPr lang="en-US" sz="2400" b="1" i="1" dirty="0">
                <a:solidFill>
                  <a:schemeClr val="bg1"/>
                </a:solidFill>
                <a:latin typeface="Calibri" panose="020F0502020204030204" pitchFamily="34" charset="0"/>
              </a:rPr>
              <a:t> and abominable idolatries.</a:t>
            </a:r>
            <a:r>
              <a:rPr lang="en-US" sz="2400" b="1" dirty="0">
                <a:solidFill>
                  <a:schemeClr val="bg1"/>
                </a:solidFill>
                <a:latin typeface="Calibri" panose="020F0502020204030204" pitchFamily="34" charset="0"/>
              </a:rPr>
              <a:t>” </a:t>
            </a:r>
            <a:br>
              <a:rPr lang="en-US" sz="2400" b="1" dirty="0">
                <a:solidFill>
                  <a:schemeClr val="bg1"/>
                </a:solidFill>
                <a:latin typeface="Calibri" panose="020F0502020204030204" pitchFamily="34" charset="0"/>
              </a:rPr>
            </a:br>
            <a:r>
              <a:rPr lang="en-US" sz="2400" b="1" dirty="0">
                <a:solidFill>
                  <a:schemeClr val="bg1"/>
                </a:solidFill>
                <a:latin typeface="Calibri" panose="020F0502020204030204" pitchFamily="34" charset="0"/>
              </a:rPr>
              <a:t>(1 Peter 4:1–3, NASB95) </a:t>
            </a:r>
          </a:p>
        </p:txBody>
      </p:sp>
    </p:spTree>
    <p:extLst>
      <p:ext uri="{BB962C8B-B14F-4D97-AF65-F5344CB8AC3E}">
        <p14:creationId xmlns:p14="http://schemas.microsoft.com/office/powerpoint/2010/main" val="249848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0" grpId="1"/>
      <p:bldP spid="11" grpId="0"/>
      <p:bldP spid="11" grpId="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14269" y="912"/>
            <a:ext cx="3935579" cy="1569660"/>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i="1" dirty="0" err="1">
                <a:solidFill>
                  <a:srgbClr val="006CB5"/>
                </a:solidFill>
                <a:latin typeface="Arial" pitchFamily="34" charset="0"/>
                <a:cs typeface="Arial" pitchFamily="34" charset="0"/>
              </a:rPr>
              <a:t>oinos</a:t>
            </a:r>
            <a:r>
              <a:rPr lang="en-US" sz="2400" b="1" i="1" dirty="0">
                <a:solidFill>
                  <a:srgbClr val="006CB5"/>
                </a:solidFill>
                <a:latin typeface="Arial" pitchFamily="34" charset="0"/>
                <a:cs typeface="Arial" pitchFamily="34" charset="0"/>
              </a:rPr>
              <a:t> – </a:t>
            </a:r>
            <a:r>
              <a:rPr lang="en-US" sz="2400" b="1" dirty="0">
                <a:solidFill>
                  <a:srgbClr val="006CB5"/>
                </a:solidFill>
                <a:latin typeface="Arial" pitchFamily="34" charset="0"/>
                <a:cs typeface="Arial" pitchFamily="34" charset="0"/>
              </a:rPr>
              <a:t>a generic term, a production of the vine, both unfermented and fermented </a:t>
            </a:r>
          </a:p>
        </p:txBody>
      </p:sp>
      <p:sp>
        <p:nvSpPr>
          <p:cNvPr id="24" name="Rectangle 23"/>
          <p:cNvSpPr/>
          <p:nvPr/>
        </p:nvSpPr>
        <p:spPr>
          <a:xfrm>
            <a:off x="0" y="1570572"/>
            <a:ext cx="3935579" cy="830997"/>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solidFill>
                  <a:srgbClr val="006CB5"/>
                </a:solidFill>
                <a:latin typeface="Arial" pitchFamily="34" charset="0"/>
                <a:cs typeface="Arial" pitchFamily="34" charset="0"/>
              </a:rPr>
              <a:t>What was </a:t>
            </a:r>
            <a:r>
              <a:rPr lang="en-US" sz="2400" b="1" i="1" dirty="0">
                <a:solidFill>
                  <a:srgbClr val="006CB5"/>
                </a:solidFill>
                <a:latin typeface="Arial" pitchFamily="34" charset="0"/>
                <a:cs typeface="Arial" pitchFamily="34" charset="0"/>
              </a:rPr>
              <a:t>“The good wine”</a:t>
            </a:r>
            <a:r>
              <a:rPr lang="en-US" sz="2400" b="1" dirty="0">
                <a:solidFill>
                  <a:srgbClr val="006CB5"/>
                </a:solidFill>
                <a:latin typeface="Arial" pitchFamily="34" charset="0"/>
                <a:cs typeface="Arial" pitchFamily="34" charset="0"/>
              </a:rPr>
              <a:t>?</a:t>
            </a:r>
          </a:p>
        </p:txBody>
      </p:sp>
      <p:pic>
        <p:nvPicPr>
          <p:cNvPr id="32" name="Picture 31"/>
          <p:cNvPicPr>
            <a:picLocks noChangeAspect="1"/>
          </p:cNvPicPr>
          <p:nvPr/>
        </p:nvPicPr>
        <p:blipFill rotWithShape="1">
          <a:blip r:embed="rId3" cstate="print"/>
          <a:srcRect l="1" r="56"/>
          <a:stretch/>
        </p:blipFill>
        <p:spPr bwMode="gray">
          <a:xfrm>
            <a:off x="494684" y="5257799"/>
            <a:ext cx="8219010" cy="1682988"/>
          </a:xfrm>
          <a:prstGeom prst="rect">
            <a:avLst/>
          </a:prstGeom>
          <a:noFill/>
          <a:ln w="9525">
            <a:noFill/>
            <a:miter lim="800000"/>
            <a:headEnd/>
            <a:tailEnd/>
          </a:ln>
        </p:spPr>
      </p:pic>
      <p:cxnSp>
        <p:nvCxnSpPr>
          <p:cNvPr id="35" name="Straight Connector 34"/>
          <p:cNvCxnSpPr/>
          <p:nvPr/>
        </p:nvCxnSpPr>
        <p:spPr>
          <a:xfrm>
            <a:off x="4572000" y="137935"/>
            <a:ext cx="0" cy="5389579"/>
          </a:xfrm>
          <a:prstGeom prst="line">
            <a:avLst/>
          </a:prstGeom>
          <a:ln>
            <a:solidFill>
              <a:srgbClr val="8DA6B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4269" y="2401569"/>
            <a:ext cx="3935579" cy="461665"/>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solidFill>
                  <a:srgbClr val="006CB5"/>
                </a:solidFill>
                <a:latin typeface="Arial" pitchFamily="34" charset="0"/>
                <a:cs typeface="Arial" pitchFamily="34" charset="0"/>
              </a:rPr>
              <a:t>Moral Implications</a:t>
            </a:r>
          </a:p>
        </p:txBody>
      </p:sp>
      <p:sp>
        <p:nvSpPr>
          <p:cNvPr id="9" name="Rectangle 8"/>
          <p:cNvSpPr/>
          <p:nvPr/>
        </p:nvSpPr>
        <p:spPr>
          <a:xfrm>
            <a:off x="578186" y="2863234"/>
            <a:ext cx="3675603" cy="707886"/>
          </a:xfrm>
          <a:prstGeom prst="rect">
            <a:avLst/>
          </a:prstGeom>
        </p:spPr>
        <p:txBody>
          <a:bodyPr wrap="square">
            <a:spAutoFit/>
          </a:bodyPr>
          <a:lstStyle/>
          <a:p>
            <a:pPr>
              <a:spcAft>
                <a:spcPts val="1000"/>
              </a:spcAft>
            </a:pPr>
            <a:r>
              <a:rPr lang="en-US" sz="2000" b="1" dirty="0">
                <a:solidFill>
                  <a:schemeClr val="bg1"/>
                </a:solidFill>
                <a:latin typeface="Arial" pitchFamily="34" charset="0"/>
                <a:cs typeface="Arial" pitchFamily="34" charset="0"/>
              </a:rPr>
              <a:t>Scripture Condemnation – </a:t>
            </a:r>
            <a:br>
              <a:rPr lang="en-US" sz="2000" b="1" dirty="0">
                <a:solidFill>
                  <a:schemeClr val="bg1"/>
                </a:solidFill>
                <a:latin typeface="Arial" pitchFamily="34" charset="0"/>
                <a:cs typeface="Arial" pitchFamily="34" charset="0"/>
              </a:rPr>
            </a:br>
            <a:r>
              <a:rPr lang="en-US" sz="2000" b="1" dirty="0">
                <a:solidFill>
                  <a:schemeClr val="bg1"/>
                </a:solidFill>
                <a:latin typeface="Arial" pitchFamily="34" charset="0"/>
                <a:cs typeface="Arial" pitchFamily="34" charset="0"/>
              </a:rPr>
              <a:t>    </a:t>
            </a:r>
            <a:r>
              <a:rPr lang="en-US" sz="1600" b="1" dirty="0" err="1">
                <a:solidFill>
                  <a:schemeClr val="bg1"/>
                </a:solidFill>
                <a:latin typeface="Arial" pitchFamily="34" charset="0"/>
                <a:cs typeface="Arial" pitchFamily="34" charset="0"/>
              </a:rPr>
              <a:t>Prov</a:t>
            </a:r>
            <a:r>
              <a:rPr lang="en-US" sz="1600" b="1" dirty="0">
                <a:solidFill>
                  <a:schemeClr val="bg1"/>
                </a:solidFill>
                <a:latin typeface="Arial" pitchFamily="34" charset="0"/>
                <a:cs typeface="Arial" pitchFamily="34" charset="0"/>
              </a:rPr>
              <a:t> 20:1; Gal 5:21; 1 Pet 4:1-3</a:t>
            </a:r>
          </a:p>
        </p:txBody>
      </p:sp>
      <p:sp>
        <p:nvSpPr>
          <p:cNvPr id="13" name="Rectangle 12"/>
          <p:cNvSpPr/>
          <p:nvPr/>
        </p:nvSpPr>
        <p:spPr>
          <a:xfrm>
            <a:off x="578185" y="3571120"/>
            <a:ext cx="3675603" cy="707886"/>
          </a:xfrm>
          <a:prstGeom prst="rect">
            <a:avLst/>
          </a:prstGeom>
        </p:spPr>
        <p:txBody>
          <a:bodyPr wrap="square">
            <a:spAutoFit/>
          </a:bodyPr>
          <a:lstStyle/>
          <a:p>
            <a:pPr>
              <a:spcAft>
                <a:spcPts val="1000"/>
              </a:spcAft>
            </a:pPr>
            <a:r>
              <a:rPr lang="en-US" sz="2000" b="1" dirty="0">
                <a:solidFill>
                  <a:schemeClr val="bg1"/>
                </a:solidFill>
                <a:latin typeface="Arial" pitchFamily="34" charset="0"/>
                <a:cs typeface="Arial" pitchFamily="34" charset="0"/>
              </a:rPr>
              <a:t>Purpose of Jesus – </a:t>
            </a:r>
            <a:br>
              <a:rPr lang="en-US" sz="2000" b="1" dirty="0">
                <a:solidFill>
                  <a:schemeClr val="bg1"/>
                </a:solidFill>
                <a:latin typeface="Arial" pitchFamily="34" charset="0"/>
                <a:cs typeface="Arial" pitchFamily="34" charset="0"/>
              </a:rPr>
            </a:br>
            <a:r>
              <a:rPr lang="en-US" sz="2000" b="1" dirty="0">
                <a:solidFill>
                  <a:schemeClr val="bg1"/>
                </a:solidFill>
                <a:latin typeface="Arial" pitchFamily="34" charset="0"/>
                <a:cs typeface="Arial" pitchFamily="34" charset="0"/>
              </a:rPr>
              <a:t>    </a:t>
            </a:r>
            <a:r>
              <a:rPr lang="en-US" sz="1600" b="1" dirty="0">
                <a:solidFill>
                  <a:schemeClr val="bg1"/>
                </a:solidFill>
                <a:latin typeface="Arial" pitchFamily="34" charset="0"/>
                <a:cs typeface="Arial" pitchFamily="34" charset="0"/>
              </a:rPr>
              <a:t>Luke 9:56</a:t>
            </a:r>
          </a:p>
        </p:txBody>
      </p:sp>
      <p:sp>
        <p:nvSpPr>
          <p:cNvPr id="2" name="Rectangle 1"/>
          <p:cNvSpPr/>
          <p:nvPr/>
        </p:nvSpPr>
        <p:spPr>
          <a:xfrm>
            <a:off x="4890212" y="137935"/>
            <a:ext cx="4042148" cy="2003625"/>
          </a:xfrm>
          <a:prstGeom prst="rect">
            <a:avLst/>
          </a:prstGeom>
        </p:spPr>
        <p:txBody>
          <a:bodyPr wrap="square">
            <a:spAutoFit/>
          </a:bodyPr>
          <a:lstStyle/>
          <a:p>
            <a:pPr>
              <a:lnSpc>
                <a:spcPct val="115000"/>
              </a:lnSpc>
              <a:spcAft>
                <a:spcPts val="1000"/>
              </a:spcAft>
            </a:pPr>
            <a:r>
              <a:rPr lang="en-US" sz="2700" b="1" dirty="0">
                <a:solidFill>
                  <a:schemeClr val="bg1"/>
                </a:solidFill>
                <a:latin typeface="Calibri" panose="020F0502020204030204" pitchFamily="34" charset="0"/>
              </a:rPr>
              <a:t>“</a:t>
            </a:r>
            <a:r>
              <a:rPr lang="en-US" sz="2700" b="1" i="1" dirty="0">
                <a:solidFill>
                  <a:schemeClr val="bg1"/>
                </a:solidFill>
                <a:latin typeface="Calibri" panose="020F0502020204030204" pitchFamily="34" charset="0"/>
              </a:rPr>
              <a:t>for the Son of Man did not come to destroy men’s lives, but to save them.” … </a:t>
            </a:r>
            <a:r>
              <a:rPr lang="en-US" sz="2700" b="1" dirty="0">
                <a:solidFill>
                  <a:schemeClr val="bg1"/>
                </a:solidFill>
                <a:latin typeface="Calibri" panose="020F0502020204030204" pitchFamily="34" charset="0"/>
              </a:rPr>
              <a:t>(Luke 9:56, NASB95) </a:t>
            </a:r>
          </a:p>
        </p:txBody>
      </p:sp>
      <p:sp>
        <p:nvSpPr>
          <p:cNvPr id="3" name="Rectangle 2"/>
          <p:cNvSpPr/>
          <p:nvPr/>
        </p:nvSpPr>
        <p:spPr>
          <a:xfrm>
            <a:off x="4890209" y="2249883"/>
            <a:ext cx="3974950" cy="2959272"/>
          </a:xfrm>
          <a:prstGeom prst="rect">
            <a:avLst/>
          </a:prstGeom>
        </p:spPr>
        <p:txBody>
          <a:bodyPr wrap="square">
            <a:spAutoFit/>
          </a:bodyPr>
          <a:lstStyle/>
          <a:p>
            <a:pPr>
              <a:lnSpc>
                <a:spcPct val="115000"/>
              </a:lnSpc>
              <a:spcAft>
                <a:spcPts val="1000"/>
              </a:spcAft>
            </a:pPr>
            <a:r>
              <a:rPr lang="en-US" sz="2700" b="1" dirty="0">
                <a:solidFill>
                  <a:schemeClr val="bg1"/>
                </a:solidFill>
                <a:latin typeface="Calibri" panose="020F0502020204030204" pitchFamily="34" charset="0"/>
              </a:rPr>
              <a:t>“</a:t>
            </a:r>
            <a:r>
              <a:rPr lang="en-US" sz="2700" b="1" i="1" dirty="0">
                <a:solidFill>
                  <a:schemeClr val="bg1"/>
                </a:solidFill>
                <a:latin typeface="Calibri" panose="020F0502020204030204" pitchFamily="34" charset="0"/>
              </a:rPr>
              <a:t>The next day he saw Jesus coming to him and said, “Behold, </a:t>
            </a:r>
            <a:r>
              <a:rPr lang="en-US" sz="2700" b="1" i="1" u="sng" dirty="0">
                <a:solidFill>
                  <a:schemeClr val="bg1"/>
                </a:solidFill>
                <a:latin typeface="Calibri" panose="020F0502020204030204" pitchFamily="34" charset="0"/>
              </a:rPr>
              <a:t>the Lamb of God who takes away the sin of the world</a:t>
            </a:r>
            <a:r>
              <a:rPr lang="en-US" sz="2700" b="1" i="1" dirty="0">
                <a:solidFill>
                  <a:schemeClr val="bg1"/>
                </a:solidFill>
                <a:latin typeface="Calibri" panose="020F0502020204030204" pitchFamily="34" charset="0"/>
              </a:rPr>
              <a:t>!</a:t>
            </a:r>
            <a:r>
              <a:rPr lang="en-US" sz="2700" b="1" dirty="0">
                <a:solidFill>
                  <a:schemeClr val="bg1"/>
                </a:solidFill>
                <a:latin typeface="Calibri" panose="020F0502020204030204" pitchFamily="34" charset="0"/>
              </a:rPr>
              <a:t>” </a:t>
            </a:r>
            <a:br>
              <a:rPr lang="en-US" sz="2700" b="1" dirty="0">
                <a:solidFill>
                  <a:schemeClr val="bg1"/>
                </a:solidFill>
                <a:latin typeface="Calibri" panose="020F0502020204030204" pitchFamily="34" charset="0"/>
              </a:rPr>
            </a:br>
            <a:r>
              <a:rPr lang="en-US" sz="2700" b="1" dirty="0">
                <a:solidFill>
                  <a:schemeClr val="bg1"/>
                </a:solidFill>
                <a:latin typeface="Calibri" panose="020F0502020204030204" pitchFamily="34" charset="0"/>
              </a:rPr>
              <a:t>(John 1:29, NASB95) </a:t>
            </a:r>
          </a:p>
        </p:txBody>
      </p:sp>
    </p:spTree>
    <p:extLst>
      <p:ext uri="{BB962C8B-B14F-4D97-AF65-F5344CB8AC3E}">
        <p14:creationId xmlns:p14="http://schemas.microsoft.com/office/powerpoint/2010/main" val="114443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14269" y="912"/>
            <a:ext cx="3935579" cy="1569660"/>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i="1" dirty="0" err="1">
                <a:solidFill>
                  <a:srgbClr val="006CB5"/>
                </a:solidFill>
                <a:latin typeface="Arial" pitchFamily="34" charset="0"/>
                <a:cs typeface="Arial" pitchFamily="34" charset="0"/>
              </a:rPr>
              <a:t>oinos</a:t>
            </a:r>
            <a:r>
              <a:rPr lang="en-US" sz="2400" b="1" i="1" dirty="0">
                <a:solidFill>
                  <a:srgbClr val="006CB5"/>
                </a:solidFill>
                <a:latin typeface="Arial" pitchFamily="34" charset="0"/>
                <a:cs typeface="Arial" pitchFamily="34" charset="0"/>
              </a:rPr>
              <a:t> – </a:t>
            </a:r>
            <a:r>
              <a:rPr lang="en-US" sz="2400" b="1" dirty="0">
                <a:solidFill>
                  <a:srgbClr val="006CB5"/>
                </a:solidFill>
                <a:latin typeface="Arial" pitchFamily="34" charset="0"/>
                <a:cs typeface="Arial" pitchFamily="34" charset="0"/>
              </a:rPr>
              <a:t>a generic term, a production of the vine, both unfermented and fermented </a:t>
            </a:r>
          </a:p>
        </p:txBody>
      </p:sp>
      <p:sp>
        <p:nvSpPr>
          <p:cNvPr id="24" name="Rectangle 23"/>
          <p:cNvSpPr/>
          <p:nvPr/>
        </p:nvSpPr>
        <p:spPr>
          <a:xfrm>
            <a:off x="0" y="1570572"/>
            <a:ext cx="3935579" cy="830997"/>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solidFill>
                  <a:srgbClr val="006CB5"/>
                </a:solidFill>
                <a:latin typeface="Arial" pitchFamily="34" charset="0"/>
                <a:cs typeface="Arial" pitchFamily="34" charset="0"/>
              </a:rPr>
              <a:t>What was </a:t>
            </a:r>
            <a:r>
              <a:rPr lang="en-US" sz="2400" b="1" i="1" dirty="0">
                <a:solidFill>
                  <a:srgbClr val="006CB5"/>
                </a:solidFill>
                <a:latin typeface="Arial" pitchFamily="34" charset="0"/>
                <a:cs typeface="Arial" pitchFamily="34" charset="0"/>
              </a:rPr>
              <a:t>“The good wine”</a:t>
            </a:r>
            <a:r>
              <a:rPr lang="en-US" sz="2400" b="1" dirty="0">
                <a:solidFill>
                  <a:srgbClr val="006CB5"/>
                </a:solidFill>
                <a:latin typeface="Arial" pitchFamily="34" charset="0"/>
                <a:cs typeface="Arial" pitchFamily="34" charset="0"/>
              </a:rPr>
              <a:t>?</a:t>
            </a:r>
          </a:p>
        </p:txBody>
      </p:sp>
      <p:pic>
        <p:nvPicPr>
          <p:cNvPr id="32" name="Picture 31"/>
          <p:cNvPicPr>
            <a:picLocks noChangeAspect="1"/>
          </p:cNvPicPr>
          <p:nvPr/>
        </p:nvPicPr>
        <p:blipFill rotWithShape="1">
          <a:blip r:embed="rId3" cstate="print"/>
          <a:srcRect l="1" r="56"/>
          <a:stretch/>
        </p:blipFill>
        <p:spPr bwMode="gray">
          <a:xfrm>
            <a:off x="494684" y="5257799"/>
            <a:ext cx="8219010" cy="1682988"/>
          </a:xfrm>
          <a:prstGeom prst="rect">
            <a:avLst/>
          </a:prstGeom>
          <a:noFill/>
          <a:ln w="9525">
            <a:noFill/>
            <a:miter lim="800000"/>
            <a:headEnd/>
            <a:tailEnd/>
          </a:ln>
        </p:spPr>
      </p:pic>
      <p:cxnSp>
        <p:nvCxnSpPr>
          <p:cNvPr id="35" name="Straight Connector 34"/>
          <p:cNvCxnSpPr/>
          <p:nvPr/>
        </p:nvCxnSpPr>
        <p:spPr>
          <a:xfrm>
            <a:off x="4572000" y="137935"/>
            <a:ext cx="0" cy="5389579"/>
          </a:xfrm>
          <a:prstGeom prst="line">
            <a:avLst/>
          </a:prstGeom>
          <a:ln>
            <a:solidFill>
              <a:srgbClr val="8DA6B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4269" y="2401569"/>
            <a:ext cx="3935579" cy="461665"/>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solidFill>
                  <a:srgbClr val="006CB5"/>
                </a:solidFill>
                <a:latin typeface="Arial" pitchFamily="34" charset="0"/>
                <a:cs typeface="Arial" pitchFamily="34" charset="0"/>
              </a:rPr>
              <a:t>Moral Implications</a:t>
            </a:r>
          </a:p>
        </p:txBody>
      </p:sp>
      <p:sp>
        <p:nvSpPr>
          <p:cNvPr id="9" name="Rectangle 8"/>
          <p:cNvSpPr/>
          <p:nvPr/>
        </p:nvSpPr>
        <p:spPr>
          <a:xfrm>
            <a:off x="578186" y="2863234"/>
            <a:ext cx="3675603" cy="707886"/>
          </a:xfrm>
          <a:prstGeom prst="rect">
            <a:avLst/>
          </a:prstGeom>
        </p:spPr>
        <p:txBody>
          <a:bodyPr wrap="square">
            <a:spAutoFit/>
          </a:bodyPr>
          <a:lstStyle/>
          <a:p>
            <a:pPr>
              <a:spcAft>
                <a:spcPts val="1000"/>
              </a:spcAft>
            </a:pPr>
            <a:r>
              <a:rPr lang="en-US" sz="2000" b="1" dirty="0">
                <a:solidFill>
                  <a:schemeClr val="bg1"/>
                </a:solidFill>
                <a:latin typeface="Arial" pitchFamily="34" charset="0"/>
                <a:cs typeface="Arial" pitchFamily="34" charset="0"/>
              </a:rPr>
              <a:t>Scripture Condemnation – </a:t>
            </a:r>
            <a:br>
              <a:rPr lang="en-US" sz="2000" b="1" dirty="0">
                <a:solidFill>
                  <a:schemeClr val="bg1"/>
                </a:solidFill>
                <a:latin typeface="Arial" pitchFamily="34" charset="0"/>
                <a:cs typeface="Arial" pitchFamily="34" charset="0"/>
              </a:rPr>
            </a:br>
            <a:r>
              <a:rPr lang="en-US" sz="2000" b="1" dirty="0">
                <a:solidFill>
                  <a:schemeClr val="bg1"/>
                </a:solidFill>
                <a:latin typeface="Arial" pitchFamily="34" charset="0"/>
                <a:cs typeface="Arial" pitchFamily="34" charset="0"/>
              </a:rPr>
              <a:t>    </a:t>
            </a:r>
            <a:r>
              <a:rPr lang="en-US" sz="1600" b="1" dirty="0" err="1">
                <a:solidFill>
                  <a:schemeClr val="bg1"/>
                </a:solidFill>
                <a:latin typeface="Arial" pitchFamily="34" charset="0"/>
                <a:cs typeface="Arial" pitchFamily="34" charset="0"/>
              </a:rPr>
              <a:t>Prov</a:t>
            </a:r>
            <a:r>
              <a:rPr lang="en-US" sz="1600" b="1" dirty="0">
                <a:solidFill>
                  <a:schemeClr val="bg1"/>
                </a:solidFill>
                <a:latin typeface="Arial" pitchFamily="34" charset="0"/>
                <a:cs typeface="Arial" pitchFamily="34" charset="0"/>
              </a:rPr>
              <a:t> 20:1; Gal 5:21; 1 Pet 4:1-3</a:t>
            </a:r>
          </a:p>
        </p:txBody>
      </p:sp>
      <p:sp>
        <p:nvSpPr>
          <p:cNvPr id="13" name="Rectangle 12"/>
          <p:cNvSpPr/>
          <p:nvPr/>
        </p:nvSpPr>
        <p:spPr>
          <a:xfrm>
            <a:off x="578185" y="3571120"/>
            <a:ext cx="3675603" cy="707886"/>
          </a:xfrm>
          <a:prstGeom prst="rect">
            <a:avLst/>
          </a:prstGeom>
        </p:spPr>
        <p:txBody>
          <a:bodyPr wrap="square">
            <a:spAutoFit/>
          </a:bodyPr>
          <a:lstStyle/>
          <a:p>
            <a:pPr>
              <a:spcAft>
                <a:spcPts val="1000"/>
              </a:spcAft>
            </a:pPr>
            <a:r>
              <a:rPr lang="en-US" sz="2000" b="1" dirty="0">
                <a:solidFill>
                  <a:schemeClr val="bg1"/>
                </a:solidFill>
                <a:latin typeface="Arial" pitchFamily="34" charset="0"/>
                <a:cs typeface="Arial" pitchFamily="34" charset="0"/>
              </a:rPr>
              <a:t>Purpose of Jesus – </a:t>
            </a:r>
            <a:br>
              <a:rPr lang="en-US" sz="2000" b="1" dirty="0">
                <a:solidFill>
                  <a:schemeClr val="bg1"/>
                </a:solidFill>
                <a:latin typeface="Arial" pitchFamily="34" charset="0"/>
                <a:cs typeface="Arial" pitchFamily="34" charset="0"/>
              </a:rPr>
            </a:br>
            <a:r>
              <a:rPr lang="en-US" sz="2000" b="1" dirty="0">
                <a:solidFill>
                  <a:schemeClr val="bg1"/>
                </a:solidFill>
                <a:latin typeface="Arial" pitchFamily="34" charset="0"/>
                <a:cs typeface="Arial" pitchFamily="34" charset="0"/>
              </a:rPr>
              <a:t>    </a:t>
            </a:r>
            <a:r>
              <a:rPr lang="en-US" sz="1600" b="1" dirty="0">
                <a:solidFill>
                  <a:schemeClr val="bg1"/>
                </a:solidFill>
                <a:latin typeface="Arial" pitchFamily="34" charset="0"/>
                <a:cs typeface="Arial" pitchFamily="34" charset="0"/>
              </a:rPr>
              <a:t>Luke 9:56</a:t>
            </a:r>
          </a:p>
        </p:txBody>
      </p:sp>
      <p:sp>
        <p:nvSpPr>
          <p:cNvPr id="10" name="Rectangle 9"/>
          <p:cNvSpPr/>
          <p:nvPr/>
        </p:nvSpPr>
        <p:spPr>
          <a:xfrm>
            <a:off x="-1" y="4279006"/>
            <a:ext cx="3935579" cy="461665"/>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solidFill>
                  <a:srgbClr val="006CB5"/>
                </a:solidFill>
                <a:latin typeface="Arial" pitchFamily="34" charset="0"/>
                <a:cs typeface="Arial" pitchFamily="34" charset="0"/>
              </a:rPr>
              <a:t>Conclusion</a:t>
            </a:r>
          </a:p>
        </p:txBody>
      </p:sp>
      <p:sp>
        <p:nvSpPr>
          <p:cNvPr id="11" name="Rectangle 10"/>
          <p:cNvSpPr/>
          <p:nvPr/>
        </p:nvSpPr>
        <p:spPr>
          <a:xfrm>
            <a:off x="4572000" y="324077"/>
            <a:ext cx="4679576" cy="461665"/>
          </a:xfrm>
          <a:prstGeom prst="rect">
            <a:avLst/>
          </a:prstGeom>
        </p:spPr>
        <p:txBody>
          <a:bodyPr wrap="square">
            <a:spAutoFit/>
          </a:bodyPr>
          <a:lstStyle/>
          <a:p>
            <a:pPr>
              <a:spcAft>
                <a:spcPts val="1000"/>
              </a:spcAft>
            </a:pPr>
            <a:r>
              <a:rPr lang="en-US" sz="2400" b="1" dirty="0">
                <a:solidFill>
                  <a:schemeClr val="bg1"/>
                </a:solidFill>
                <a:latin typeface="Arial" pitchFamily="34" charset="0"/>
                <a:cs typeface="Arial" pitchFamily="34" charset="0"/>
              </a:rPr>
              <a:t>Options:</a:t>
            </a:r>
          </a:p>
        </p:txBody>
      </p:sp>
      <p:sp>
        <p:nvSpPr>
          <p:cNvPr id="12" name="Rectangle 11"/>
          <p:cNvSpPr/>
          <p:nvPr/>
        </p:nvSpPr>
        <p:spPr>
          <a:xfrm>
            <a:off x="4890212" y="950218"/>
            <a:ext cx="4361364" cy="830997"/>
          </a:xfrm>
          <a:prstGeom prst="rect">
            <a:avLst/>
          </a:prstGeom>
        </p:spPr>
        <p:txBody>
          <a:bodyPr wrap="square">
            <a:spAutoFit/>
          </a:bodyPr>
          <a:lstStyle/>
          <a:p>
            <a:pPr>
              <a:spcAft>
                <a:spcPts val="1000"/>
              </a:spcAft>
            </a:pPr>
            <a:r>
              <a:rPr lang="en-US" sz="2400" b="1" dirty="0">
                <a:solidFill>
                  <a:schemeClr val="bg1"/>
                </a:solidFill>
                <a:latin typeface="Arial" pitchFamily="34" charset="0"/>
                <a:cs typeface="Arial" pitchFamily="34" charset="0"/>
              </a:rPr>
              <a:t>1. Jesus approves of excessive alcoholic drinking</a:t>
            </a:r>
          </a:p>
        </p:txBody>
      </p:sp>
      <p:sp>
        <p:nvSpPr>
          <p:cNvPr id="14" name="Rectangle 13"/>
          <p:cNvSpPr/>
          <p:nvPr/>
        </p:nvSpPr>
        <p:spPr>
          <a:xfrm>
            <a:off x="4890212" y="1945691"/>
            <a:ext cx="4253788" cy="830997"/>
          </a:xfrm>
          <a:prstGeom prst="rect">
            <a:avLst/>
          </a:prstGeom>
        </p:spPr>
        <p:txBody>
          <a:bodyPr wrap="square">
            <a:spAutoFit/>
          </a:bodyPr>
          <a:lstStyle/>
          <a:p>
            <a:pPr>
              <a:spcAft>
                <a:spcPts val="1000"/>
              </a:spcAft>
            </a:pPr>
            <a:r>
              <a:rPr lang="en-US" sz="2400" b="1" dirty="0">
                <a:solidFill>
                  <a:schemeClr val="bg1"/>
                </a:solidFill>
                <a:latin typeface="Arial" pitchFamily="34" charset="0"/>
                <a:cs typeface="Arial" pitchFamily="34" charset="0"/>
              </a:rPr>
              <a:t>2. The wine (</a:t>
            </a:r>
            <a:r>
              <a:rPr lang="en-US" sz="2400" b="1" i="1" dirty="0" err="1">
                <a:solidFill>
                  <a:schemeClr val="bg1"/>
                </a:solidFill>
                <a:latin typeface="Arial" pitchFamily="34" charset="0"/>
                <a:cs typeface="Arial" pitchFamily="34" charset="0"/>
              </a:rPr>
              <a:t>oinos</a:t>
            </a:r>
            <a:r>
              <a:rPr lang="en-US" sz="2400" b="1" i="1" dirty="0">
                <a:solidFill>
                  <a:schemeClr val="bg1"/>
                </a:solidFill>
                <a:latin typeface="Arial" pitchFamily="34" charset="0"/>
                <a:cs typeface="Arial" pitchFamily="34" charset="0"/>
              </a:rPr>
              <a:t>)</a:t>
            </a:r>
            <a:r>
              <a:rPr lang="en-US" sz="2400" b="1" dirty="0">
                <a:solidFill>
                  <a:schemeClr val="bg1"/>
                </a:solidFill>
                <a:latin typeface="Arial" pitchFamily="34" charset="0"/>
                <a:cs typeface="Arial" pitchFamily="34" charset="0"/>
              </a:rPr>
              <a:t> was grape juice</a:t>
            </a:r>
          </a:p>
        </p:txBody>
      </p:sp>
    </p:spTree>
    <p:extLst>
      <p:ext uri="{BB962C8B-B14F-4D97-AF65-F5344CB8AC3E}">
        <p14:creationId xmlns:p14="http://schemas.microsoft.com/office/powerpoint/2010/main" val="254014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a:stCxn id="3" idx="0"/>
            <a:endCxn id="3" idx="2"/>
          </p:cNvCxnSpPr>
          <p:nvPr/>
        </p:nvCxnSpPr>
        <p:spPr>
          <a:xfrm>
            <a:off x="4572000" y="0"/>
            <a:ext cx="0" cy="6858000"/>
          </a:xfrm>
          <a:prstGeom prst="line">
            <a:avLst/>
          </a:prstGeom>
          <a:ln>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 y="0"/>
            <a:ext cx="4572000" cy="3139321"/>
          </a:xfrm>
          <a:prstGeom prst="rect">
            <a:avLst/>
          </a:prstGeom>
        </p:spPr>
        <p:txBody>
          <a:bodyPr wrap="square">
            <a:spAutoFit/>
          </a:bodyPr>
          <a:lstStyle/>
          <a:p>
            <a:pPr>
              <a:lnSpc>
                <a:spcPct val="150000"/>
              </a:lnSpc>
            </a:pPr>
            <a:r>
              <a:rPr lang="en-US" sz="2200" b="1" dirty="0">
                <a:latin typeface="Arial" pitchFamily="34" charset="0"/>
                <a:cs typeface="Arial" pitchFamily="34" charset="0"/>
              </a:rPr>
              <a:t>John 2:12 (NASB95) </a:t>
            </a:r>
          </a:p>
          <a:p>
            <a:pPr>
              <a:lnSpc>
                <a:spcPct val="150000"/>
              </a:lnSpc>
            </a:pPr>
            <a:r>
              <a:rPr lang="en-US" sz="2200" b="1" baseline="30000" dirty="0">
                <a:latin typeface="Arial" pitchFamily="34" charset="0"/>
                <a:cs typeface="Arial" pitchFamily="34" charset="0"/>
              </a:rPr>
              <a:t>12 </a:t>
            </a:r>
            <a:r>
              <a:rPr lang="en-US" sz="2200" b="1" dirty="0">
                <a:latin typeface="Arial" pitchFamily="34" charset="0"/>
                <a:cs typeface="Arial" pitchFamily="34" charset="0"/>
              </a:rPr>
              <a:t>After this He went down to Capernaum, He and His mother and His brothers and His disciples; and they stayed there a few days. </a:t>
            </a:r>
          </a:p>
        </p:txBody>
      </p:sp>
      <p:sp>
        <p:nvSpPr>
          <p:cNvPr id="5" name="Rectangle 4"/>
          <p:cNvSpPr/>
          <p:nvPr/>
        </p:nvSpPr>
        <p:spPr>
          <a:xfrm>
            <a:off x="4572001" y="174406"/>
            <a:ext cx="4572000" cy="1938992"/>
          </a:xfrm>
          <a:prstGeom prst="rect">
            <a:avLst/>
          </a:prstGeom>
        </p:spPr>
        <p:txBody>
          <a:bodyPr wrap="square">
            <a:spAutoFit/>
          </a:bodyPr>
          <a:lstStyle/>
          <a:p>
            <a:pPr marL="342900" indent="-342900">
              <a:buFont typeface="Arial" panose="020B0604020202020204" pitchFamily="34" charset="0"/>
              <a:buChar char="•"/>
            </a:pPr>
            <a:r>
              <a:rPr lang="en-US" sz="2400" b="1" dirty="0">
                <a:latin typeface="Arial" pitchFamily="34" charset="0"/>
                <a:cs typeface="Arial" pitchFamily="34" charset="0"/>
              </a:rPr>
              <a:t>His mother, His brothers (James, </a:t>
            </a:r>
            <a:r>
              <a:rPr lang="en-US" sz="2400" b="1" dirty="0" err="1">
                <a:latin typeface="Arial" pitchFamily="34" charset="0"/>
                <a:cs typeface="Arial" pitchFamily="34" charset="0"/>
              </a:rPr>
              <a:t>Joses</a:t>
            </a:r>
            <a:r>
              <a:rPr lang="en-US" sz="2400" b="1" dirty="0">
                <a:latin typeface="Arial" pitchFamily="34" charset="0"/>
                <a:cs typeface="Arial" pitchFamily="34" charset="0"/>
              </a:rPr>
              <a:t>, Jude, and Simon, Mark 6:3; Matt. 13:55-56), and His disciples went with Him.</a:t>
            </a:r>
          </a:p>
        </p:txBody>
      </p:sp>
      <p:sp>
        <p:nvSpPr>
          <p:cNvPr id="6" name="Rectangle 5"/>
          <p:cNvSpPr/>
          <p:nvPr/>
        </p:nvSpPr>
        <p:spPr>
          <a:xfrm>
            <a:off x="4572001" y="2113398"/>
            <a:ext cx="4572000" cy="1938992"/>
          </a:xfrm>
          <a:prstGeom prst="rect">
            <a:avLst/>
          </a:prstGeom>
        </p:spPr>
        <p:txBody>
          <a:bodyPr wrap="square">
            <a:spAutoFit/>
          </a:bodyPr>
          <a:lstStyle/>
          <a:p>
            <a:pPr marL="342900" indent="-342900">
              <a:buFont typeface="Arial" panose="020B0604020202020204" pitchFamily="34" charset="0"/>
              <a:buChar char="•"/>
            </a:pPr>
            <a:r>
              <a:rPr lang="en-US" sz="2400" b="1" dirty="0">
                <a:latin typeface="Arial" pitchFamily="34" charset="0"/>
                <a:cs typeface="Arial" pitchFamily="34" charset="0"/>
              </a:rPr>
              <a:t>Jesus spent much of His time in Capernaum during the three years of His public ministry (cf. Matt. 11:23).</a:t>
            </a:r>
          </a:p>
        </p:txBody>
      </p:sp>
    </p:spTree>
    <p:extLst>
      <p:ext uri="{BB962C8B-B14F-4D97-AF65-F5344CB8AC3E}">
        <p14:creationId xmlns:p14="http://schemas.microsoft.com/office/powerpoint/2010/main" val="147178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02A2C"/>
        </a:solidFill>
        <a:effectLst/>
      </p:bgPr>
    </p:bg>
    <p:spTree>
      <p:nvGrpSpPr>
        <p:cNvPr id="1" name=""/>
        <p:cNvGrpSpPr/>
        <p:nvPr/>
      </p:nvGrpSpPr>
      <p:grpSpPr>
        <a:xfrm>
          <a:off x="0" y="0"/>
          <a:ext cx="0" cy="0"/>
          <a:chOff x="0" y="0"/>
          <a:chExt cx="0" cy="0"/>
        </a:xfrm>
      </p:grpSpPr>
      <p:sp>
        <p:nvSpPr>
          <p:cNvPr id="4" name="Rectangle 3"/>
          <p:cNvSpPr/>
          <p:nvPr/>
        </p:nvSpPr>
        <p:spPr>
          <a:xfrm>
            <a:off x="398034" y="1635591"/>
            <a:ext cx="3502338" cy="3108543"/>
          </a:xfrm>
          <a:prstGeom prst="rect">
            <a:avLst/>
          </a:prstGeom>
        </p:spPr>
        <p:txBody>
          <a:bodyPr wrap="square">
            <a:spAutoFit/>
          </a:bodyPr>
          <a:lstStyle/>
          <a:p>
            <a:r>
              <a:rPr lang="en-US" sz="2800" b="1" i="1" dirty="0">
                <a:latin typeface="Calibri" panose="020F0502020204030204" pitchFamily="34" charset="0"/>
              </a:rPr>
              <a:t>“In the beginning was the Word, and the Word was with God, and the Word was God. He was in the beginning with God.” (John 1:1–2, NASB95) </a:t>
            </a:r>
          </a:p>
        </p:txBody>
      </p:sp>
      <p:sp>
        <p:nvSpPr>
          <p:cNvPr id="5" name="Text Placeholder 1"/>
          <p:cNvSpPr txBox="1">
            <a:spLocks/>
          </p:cNvSpPr>
          <p:nvPr/>
        </p:nvSpPr>
        <p:spPr>
          <a:xfrm>
            <a:off x="398034" y="229257"/>
            <a:ext cx="7734851" cy="964844"/>
          </a:xfrm>
          <a:prstGeom prst="rect">
            <a:avLst/>
          </a:prstGeom>
        </p:spPr>
        <p:txBody>
          <a:bodyPr>
            <a:noAutofit/>
          </a:bodyPr>
          <a:lstStyle/>
          <a:p>
            <a:pPr marL="0" marR="0" lvl="0" indent="0" defTabSz="914400" rtl="0" eaLnBrk="1" fontAlgn="auto" latinLnBrk="0" hangingPunct="1">
              <a:lnSpc>
                <a:spcPct val="100000"/>
              </a:lnSpc>
              <a:spcBef>
                <a:spcPct val="20000"/>
              </a:spcBef>
              <a:spcAft>
                <a:spcPts val="0"/>
              </a:spcAft>
              <a:buClrTx/>
              <a:buSzTx/>
              <a:buFont typeface="Arial"/>
              <a:buNone/>
              <a:tabLst/>
              <a:defRPr/>
            </a:pPr>
            <a:r>
              <a:rPr lang="en-US" sz="4400" b="1" dirty="0">
                <a:solidFill>
                  <a:srgbClr val="BDA133"/>
                </a:solidFill>
                <a:latin typeface="Calibri" panose="020F0502020204030204" pitchFamily="34" charset="0"/>
                <a:cs typeface="Arial" panose="020B0604020202020204" pitchFamily="34" charset="0"/>
              </a:rPr>
              <a:t>Introduction of Jesus the Christ: </a:t>
            </a:r>
            <a:endParaRPr kumimoji="0" lang="en-US" sz="4000" b="1" i="0" u="none" strike="noStrike" kern="1200" cap="none" spc="0" normalizeH="0" baseline="0" noProof="0" dirty="0">
              <a:ln>
                <a:noFill/>
              </a:ln>
              <a:solidFill>
                <a:srgbClr val="BDA133"/>
              </a:solidFill>
              <a:effectLst/>
              <a:uLnTx/>
              <a:uFillTx/>
              <a:latin typeface="Calibri" panose="020F0502020204030204" pitchFamily="34" charset="0"/>
              <a:cs typeface="Arial" panose="020B0604020202020204" pitchFamily="34" charset="0"/>
            </a:endParaRPr>
          </a:p>
        </p:txBody>
      </p:sp>
      <p:cxnSp>
        <p:nvCxnSpPr>
          <p:cNvPr id="6" name="Straight Connector 5"/>
          <p:cNvCxnSpPr/>
          <p:nvPr/>
        </p:nvCxnSpPr>
        <p:spPr>
          <a:xfrm>
            <a:off x="4572000" y="1226375"/>
            <a:ext cx="0" cy="5389579"/>
          </a:xfrm>
          <a:prstGeom prst="line">
            <a:avLst/>
          </a:prstGeom>
          <a:ln>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11971" y="1032734"/>
            <a:ext cx="8541573" cy="0"/>
          </a:xfrm>
          <a:prstGeom prst="line">
            <a:avLst/>
          </a:prstGeom>
          <a:ln>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582754" y="1155972"/>
            <a:ext cx="4335332" cy="830997"/>
          </a:xfrm>
          <a:prstGeom prst="rect">
            <a:avLst/>
          </a:prstGeom>
        </p:spPr>
        <p:txBody>
          <a:bodyPr wrap="square">
            <a:spAutoFit/>
          </a:bodyPr>
          <a:lstStyle/>
          <a:p>
            <a:pPr>
              <a:spcAft>
                <a:spcPts val="1000"/>
              </a:spcAft>
              <a:buFont typeface="Arial" pitchFamily="34" charset="0"/>
              <a:buChar char="•"/>
            </a:pPr>
            <a:r>
              <a:rPr lang="en-US" sz="2400" b="1" dirty="0">
                <a:latin typeface="Arial" pitchFamily="34" charset="0"/>
                <a:cs typeface="Arial" pitchFamily="34" charset="0"/>
              </a:rPr>
              <a:t> John the Apostle</a:t>
            </a:r>
            <a:br>
              <a:rPr lang="en-US" sz="2400" b="1" dirty="0">
                <a:latin typeface="Arial" pitchFamily="34" charset="0"/>
                <a:cs typeface="Arial" pitchFamily="34" charset="0"/>
              </a:rPr>
            </a:br>
            <a:r>
              <a:rPr lang="en-US" sz="2400" b="1" dirty="0">
                <a:latin typeface="Arial" pitchFamily="34" charset="0"/>
                <a:cs typeface="Arial" pitchFamily="34" charset="0"/>
              </a:rPr>
              <a:t>     </a:t>
            </a:r>
            <a:r>
              <a:rPr lang="en-US" b="1" dirty="0">
                <a:latin typeface="Arial" pitchFamily="34" charset="0"/>
                <a:cs typeface="Arial" pitchFamily="34" charset="0"/>
              </a:rPr>
              <a:t>(John 1:1-2, 14, 18)</a:t>
            </a:r>
            <a:endParaRPr lang="en-US" sz="2400" b="1" dirty="0">
              <a:latin typeface="Arial" pitchFamily="34" charset="0"/>
              <a:cs typeface="Arial" pitchFamily="34" charset="0"/>
            </a:endParaRPr>
          </a:p>
        </p:txBody>
      </p:sp>
      <p:sp>
        <p:nvSpPr>
          <p:cNvPr id="13" name="Rectangle 12"/>
          <p:cNvSpPr/>
          <p:nvPr/>
        </p:nvSpPr>
        <p:spPr>
          <a:xfrm>
            <a:off x="398034" y="1635590"/>
            <a:ext cx="3502338" cy="3970318"/>
          </a:xfrm>
          <a:prstGeom prst="rect">
            <a:avLst/>
          </a:prstGeom>
        </p:spPr>
        <p:txBody>
          <a:bodyPr wrap="square">
            <a:spAutoFit/>
          </a:bodyPr>
          <a:lstStyle/>
          <a:p>
            <a:r>
              <a:rPr lang="en-US" sz="2800" b="1" i="1" dirty="0">
                <a:latin typeface="Calibri" panose="020F0502020204030204" pitchFamily="34" charset="0"/>
              </a:rPr>
              <a:t>“And the Word became flesh, and dwelt among us, and we saw His glory, glory as of the only begotten from the Father, full of grace and truth.” </a:t>
            </a:r>
            <a:br>
              <a:rPr lang="en-US" sz="2800" b="1" i="1" dirty="0">
                <a:latin typeface="Calibri" panose="020F0502020204030204" pitchFamily="34" charset="0"/>
              </a:rPr>
            </a:br>
            <a:r>
              <a:rPr lang="en-US" sz="2800" b="1" i="1" dirty="0">
                <a:latin typeface="Calibri" panose="020F0502020204030204" pitchFamily="34" charset="0"/>
              </a:rPr>
              <a:t>(John 1:14, NASB95) </a:t>
            </a:r>
          </a:p>
        </p:txBody>
      </p:sp>
      <p:sp>
        <p:nvSpPr>
          <p:cNvPr id="14" name="Rectangle 13"/>
          <p:cNvSpPr/>
          <p:nvPr/>
        </p:nvSpPr>
        <p:spPr>
          <a:xfrm>
            <a:off x="398034" y="1646775"/>
            <a:ext cx="3502338" cy="3539430"/>
          </a:xfrm>
          <a:prstGeom prst="rect">
            <a:avLst/>
          </a:prstGeom>
        </p:spPr>
        <p:txBody>
          <a:bodyPr wrap="square">
            <a:spAutoFit/>
          </a:bodyPr>
          <a:lstStyle/>
          <a:p>
            <a:r>
              <a:rPr lang="en-US" sz="2800" b="1" i="1" dirty="0">
                <a:latin typeface="Calibri" panose="020F0502020204030204" pitchFamily="34" charset="0"/>
              </a:rPr>
              <a:t>“No one has seen God at any time; the only begotten God who is in the bosom of the Father, He has explained Him.” </a:t>
            </a:r>
          </a:p>
          <a:p>
            <a:r>
              <a:rPr lang="en-US" sz="2800" b="1" i="1" dirty="0">
                <a:latin typeface="Calibri" panose="020F0502020204030204" pitchFamily="34" charset="0"/>
              </a:rPr>
              <a:t>(John 1:18, NASB95) </a:t>
            </a:r>
          </a:p>
          <a:p>
            <a:endParaRPr lang="en-US" sz="2800" b="1" i="1" dirty="0">
              <a:latin typeface="Calibri" panose="020F0502020204030204" pitchFamily="34" charset="0"/>
            </a:endParaRPr>
          </a:p>
        </p:txBody>
      </p:sp>
    </p:spTree>
    <p:extLst>
      <p:ext uri="{BB962C8B-B14F-4D97-AF65-F5344CB8AC3E}">
        <p14:creationId xmlns:p14="http://schemas.microsoft.com/office/powerpoint/2010/main" val="55567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1" grpId="0"/>
      <p:bldP spid="13" grpId="0"/>
      <p:bldP spid="13" grpId="1"/>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tlas | First Disciples Called, First Miracle Performed"/>
          <p:cNvPicPr>
            <a:picLocks noChangeAspect="1"/>
          </p:cNvPicPr>
          <p:nvPr/>
        </p:nvPicPr>
        <p:blipFill rotWithShape="1">
          <a:blip r:embed="rId3" cstate="email">
            <a:extLst>
              <a:ext uri="{28A0092B-C50C-407E-A947-70E740481C1C}">
                <a14:useLocalDpi xmlns:a14="http://schemas.microsoft.com/office/drawing/2010/main" val="0"/>
              </a:ext>
            </a:extLst>
          </a:blip>
          <a:srcRect l="18135" t="10244"/>
          <a:stretch/>
        </p:blipFill>
        <p:spPr>
          <a:xfrm>
            <a:off x="12930" y="286603"/>
            <a:ext cx="9187810" cy="6455391"/>
          </a:xfrm>
          <a:prstGeom prst="rect">
            <a:avLst/>
          </a:prstGeom>
        </p:spPr>
      </p:pic>
    </p:spTree>
    <p:extLst>
      <p:ext uri="{BB962C8B-B14F-4D97-AF65-F5344CB8AC3E}">
        <p14:creationId xmlns:p14="http://schemas.microsoft.com/office/powerpoint/2010/main" val="1381953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42581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a:stCxn id="3" idx="0"/>
            <a:endCxn id="3" idx="2"/>
          </p:cNvCxnSpPr>
          <p:nvPr/>
        </p:nvCxnSpPr>
        <p:spPr>
          <a:xfrm>
            <a:off x="4572000" y="0"/>
            <a:ext cx="0" cy="6858000"/>
          </a:xfrm>
          <a:prstGeom prst="line">
            <a:avLst/>
          </a:prstGeom>
          <a:ln>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 y="0"/>
            <a:ext cx="4572000" cy="2123658"/>
          </a:xfrm>
          <a:prstGeom prst="rect">
            <a:avLst/>
          </a:prstGeom>
        </p:spPr>
        <p:txBody>
          <a:bodyPr wrap="square">
            <a:spAutoFit/>
          </a:bodyPr>
          <a:lstStyle/>
          <a:p>
            <a:pPr>
              <a:lnSpc>
                <a:spcPct val="150000"/>
              </a:lnSpc>
            </a:pPr>
            <a:r>
              <a:rPr lang="en-US" sz="2200" b="1" dirty="0">
                <a:latin typeface="Arial" pitchFamily="34" charset="0"/>
                <a:cs typeface="Arial" pitchFamily="34" charset="0"/>
              </a:rPr>
              <a:t>John 2:13 (NASB95) </a:t>
            </a:r>
          </a:p>
          <a:p>
            <a:pPr>
              <a:lnSpc>
                <a:spcPct val="150000"/>
              </a:lnSpc>
            </a:pPr>
            <a:r>
              <a:rPr lang="en-US" sz="2200" b="1" baseline="30000" dirty="0">
                <a:latin typeface="Arial" pitchFamily="34" charset="0"/>
                <a:cs typeface="Arial" pitchFamily="34" charset="0"/>
              </a:rPr>
              <a:t>13 </a:t>
            </a:r>
            <a:r>
              <a:rPr lang="en-US" sz="2200" b="1" dirty="0">
                <a:latin typeface="Arial" pitchFamily="34" charset="0"/>
                <a:cs typeface="Arial" pitchFamily="34" charset="0"/>
              </a:rPr>
              <a:t>The Passover of the Jews was near, and Jesus went up to Jerusalem. </a:t>
            </a:r>
          </a:p>
        </p:txBody>
      </p:sp>
      <p:sp>
        <p:nvSpPr>
          <p:cNvPr id="5" name="Rectangle 4"/>
          <p:cNvSpPr/>
          <p:nvPr/>
        </p:nvSpPr>
        <p:spPr>
          <a:xfrm>
            <a:off x="4572001" y="174406"/>
            <a:ext cx="4572000" cy="830997"/>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Not the same occurrence as Mt 21, Mk 11, Lk 19</a:t>
            </a:r>
          </a:p>
        </p:txBody>
      </p:sp>
      <p:sp>
        <p:nvSpPr>
          <p:cNvPr id="7" name="Rectangle 6"/>
          <p:cNvSpPr/>
          <p:nvPr/>
        </p:nvSpPr>
        <p:spPr>
          <a:xfrm>
            <a:off x="4572001" y="1005403"/>
            <a:ext cx="4572000" cy="2308324"/>
          </a:xfrm>
          <a:prstGeom prst="rect">
            <a:avLst/>
          </a:prstGeom>
        </p:spPr>
        <p:txBody>
          <a:bodyPr wrap="square">
            <a:spAutoFit/>
          </a:bodyPr>
          <a:lstStyle/>
          <a:p>
            <a:pPr marL="342900" indent="-342900">
              <a:buFont typeface="Arial" panose="020B0604020202020204" pitchFamily="34" charset="0"/>
              <a:buChar char="•"/>
            </a:pPr>
            <a:r>
              <a:rPr lang="en-US" sz="2400" b="1" dirty="0">
                <a:latin typeface="Arial" pitchFamily="34" charset="0"/>
                <a:cs typeface="Arial" pitchFamily="34" charset="0"/>
              </a:rPr>
              <a:t>Public Ministry ≈ 3 yrs.</a:t>
            </a:r>
            <a:br>
              <a:rPr lang="en-US" sz="2400" b="1" dirty="0">
                <a:latin typeface="Arial" pitchFamily="34" charset="0"/>
                <a:cs typeface="Arial" pitchFamily="34" charset="0"/>
              </a:rPr>
            </a:br>
            <a:r>
              <a:rPr lang="en-US" sz="2400" b="1" dirty="0">
                <a:latin typeface="Arial" pitchFamily="34" charset="0"/>
                <a:cs typeface="Arial" pitchFamily="34" charset="0"/>
              </a:rPr>
              <a:t>   - Four Passover Feasts:</a:t>
            </a:r>
            <a:br>
              <a:rPr lang="en-US" sz="2400" b="1" dirty="0">
                <a:latin typeface="Arial" pitchFamily="34" charset="0"/>
                <a:cs typeface="Arial" pitchFamily="34" charset="0"/>
              </a:rPr>
            </a:br>
            <a:r>
              <a:rPr lang="en-US" sz="2400" b="1" dirty="0">
                <a:latin typeface="Arial" pitchFamily="34" charset="0"/>
                <a:cs typeface="Arial" pitchFamily="34" charset="0"/>
              </a:rPr>
              <a:t>        1</a:t>
            </a:r>
            <a:r>
              <a:rPr lang="en-US" sz="2400" b="1" baseline="30000" dirty="0">
                <a:latin typeface="Arial" pitchFamily="34" charset="0"/>
                <a:cs typeface="Arial" pitchFamily="34" charset="0"/>
              </a:rPr>
              <a:t>st</a:t>
            </a:r>
            <a:r>
              <a:rPr lang="en-US" sz="2400" b="1" dirty="0">
                <a:latin typeface="Arial" pitchFamily="34" charset="0"/>
                <a:cs typeface="Arial" pitchFamily="34" charset="0"/>
              </a:rPr>
              <a:t> – Here, AD 27 or 28</a:t>
            </a:r>
            <a:br>
              <a:rPr lang="en-US" sz="2400" b="1" dirty="0">
                <a:latin typeface="Arial" pitchFamily="34" charset="0"/>
                <a:cs typeface="Arial" pitchFamily="34" charset="0"/>
              </a:rPr>
            </a:br>
            <a:r>
              <a:rPr lang="en-US" sz="2400" b="1" dirty="0">
                <a:latin typeface="Arial" pitchFamily="34" charset="0"/>
                <a:cs typeface="Arial" pitchFamily="34" charset="0"/>
              </a:rPr>
              <a:t>        2</a:t>
            </a:r>
            <a:r>
              <a:rPr lang="en-US" sz="2400" b="1" baseline="30000" dirty="0">
                <a:latin typeface="Arial" pitchFamily="34" charset="0"/>
                <a:cs typeface="Arial" pitchFamily="34" charset="0"/>
              </a:rPr>
              <a:t>nd</a:t>
            </a:r>
            <a:r>
              <a:rPr lang="en-US" sz="2400" b="1" dirty="0">
                <a:latin typeface="Arial" pitchFamily="34" charset="0"/>
                <a:cs typeface="Arial" pitchFamily="34" charset="0"/>
              </a:rPr>
              <a:t> - (5:1) – </a:t>
            </a:r>
            <a:r>
              <a:rPr lang="en-US" sz="1600" b="1" i="1" dirty="0">
                <a:latin typeface="Arial" pitchFamily="34" charset="0"/>
                <a:cs typeface="Arial" pitchFamily="34" charset="0"/>
              </a:rPr>
              <a:t>Feast of the Jews</a:t>
            </a:r>
            <a:br>
              <a:rPr lang="en-US" sz="2400" b="1" dirty="0">
                <a:latin typeface="Arial" pitchFamily="34" charset="0"/>
                <a:cs typeface="Arial" pitchFamily="34" charset="0"/>
              </a:rPr>
            </a:br>
            <a:r>
              <a:rPr lang="en-US" sz="2400" b="1" dirty="0">
                <a:latin typeface="Arial" pitchFamily="34" charset="0"/>
                <a:cs typeface="Arial" pitchFamily="34" charset="0"/>
              </a:rPr>
              <a:t>        3</a:t>
            </a:r>
            <a:r>
              <a:rPr lang="en-US" sz="2400" b="1" baseline="30000" dirty="0">
                <a:latin typeface="Arial" pitchFamily="34" charset="0"/>
                <a:cs typeface="Arial" pitchFamily="34" charset="0"/>
              </a:rPr>
              <a:t>rd</a:t>
            </a:r>
            <a:r>
              <a:rPr lang="en-US" sz="2400" b="1" dirty="0">
                <a:latin typeface="Arial" pitchFamily="34" charset="0"/>
                <a:cs typeface="Arial" pitchFamily="34" charset="0"/>
              </a:rPr>
              <a:t> - (6:4)</a:t>
            </a:r>
            <a:br>
              <a:rPr lang="en-US" sz="2400" b="1" dirty="0">
                <a:latin typeface="Arial" pitchFamily="34" charset="0"/>
                <a:cs typeface="Arial" pitchFamily="34" charset="0"/>
              </a:rPr>
            </a:br>
            <a:r>
              <a:rPr lang="en-US" sz="2400" b="1" dirty="0">
                <a:latin typeface="Arial" pitchFamily="34" charset="0"/>
                <a:cs typeface="Arial" pitchFamily="34" charset="0"/>
              </a:rPr>
              <a:t>        4</a:t>
            </a:r>
            <a:r>
              <a:rPr lang="en-US" sz="2400" b="1" baseline="30000" dirty="0">
                <a:latin typeface="Arial" pitchFamily="34" charset="0"/>
                <a:cs typeface="Arial" pitchFamily="34" charset="0"/>
              </a:rPr>
              <a:t>th</a:t>
            </a:r>
            <a:r>
              <a:rPr lang="en-US" sz="2400" b="1" dirty="0">
                <a:latin typeface="Arial" pitchFamily="34" charset="0"/>
                <a:cs typeface="Arial" pitchFamily="34" charset="0"/>
              </a:rPr>
              <a:t> - (12:1; 13:1; 19:14)</a:t>
            </a:r>
          </a:p>
        </p:txBody>
      </p:sp>
    </p:spTree>
    <p:extLst>
      <p:ext uri="{BB962C8B-B14F-4D97-AF65-F5344CB8AC3E}">
        <p14:creationId xmlns:p14="http://schemas.microsoft.com/office/powerpoint/2010/main" val="89535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tlas | Jesus’ First Period of Judean Ministry"/>
          <p:cNvPicPr>
            <a:picLocks noChangeAspect="1"/>
          </p:cNvPicPr>
          <p:nvPr/>
        </p:nvPicPr>
        <p:blipFill rotWithShape="1">
          <a:blip r:embed="rId3" cstate="email">
            <a:extLst>
              <a:ext uri="{28A0092B-C50C-407E-A947-70E740481C1C}">
                <a14:useLocalDpi xmlns:a14="http://schemas.microsoft.com/office/drawing/2010/main" val="0"/>
              </a:ext>
            </a:extLst>
          </a:blip>
          <a:srcRect l="18059" t="10806" r="524" b="828"/>
          <a:stretch/>
        </p:blipFill>
        <p:spPr>
          <a:xfrm>
            <a:off x="27932" y="268469"/>
            <a:ext cx="9088137" cy="6321062"/>
          </a:xfrm>
          <a:prstGeom prst="rect">
            <a:avLst/>
          </a:prstGeom>
        </p:spPr>
      </p:pic>
    </p:spTree>
    <p:extLst>
      <p:ext uri="{BB962C8B-B14F-4D97-AF65-F5344CB8AC3E}">
        <p14:creationId xmlns:p14="http://schemas.microsoft.com/office/powerpoint/2010/main" val="31022875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a:stCxn id="3" idx="0"/>
            <a:endCxn id="3" idx="2"/>
          </p:cNvCxnSpPr>
          <p:nvPr/>
        </p:nvCxnSpPr>
        <p:spPr>
          <a:xfrm>
            <a:off x="4572000" y="0"/>
            <a:ext cx="0" cy="6858000"/>
          </a:xfrm>
          <a:prstGeom prst="line">
            <a:avLst/>
          </a:prstGeom>
          <a:ln>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 y="0"/>
            <a:ext cx="4572000" cy="3139321"/>
          </a:xfrm>
          <a:prstGeom prst="rect">
            <a:avLst/>
          </a:prstGeom>
        </p:spPr>
        <p:txBody>
          <a:bodyPr wrap="square">
            <a:spAutoFit/>
          </a:bodyPr>
          <a:lstStyle/>
          <a:p>
            <a:pPr>
              <a:lnSpc>
                <a:spcPct val="150000"/>
              </a:lnSpc>
            </a:pPr>
            <a:r>
              <a:rPr lang="en-US" sz="2200" b="1" dirty="0">
                <a:latin typeface="Arial" pitchFamily="34" charset="0"/>
                <a:cs typeface="Arial" pitchFamily="34" charset="0"/>
              </a:rPr>
              <a:t>John 2:14 (NASB95) </a:t>
            </a:r>
          </a:p>
          <a:p>
            <a:pPr>
              <a:lnSpc>
                <a:spcPct val="150000"/>
              </a:lnSpc>
            </a:pPr>
            <a:r>
              <a:rPr lang="en-US" sz="2200" b="1" baseline="30000" dirty="0">
                <a:latin typeface="Arial" pitchFamily="34" charset="0"/>
                <a:cs typeface="Arial" pitchFamily="34" charset="0"/>
              </a:rPr>
              <a:t>14 </a:t>
            </a:r>
            <a:r>
              <a:rPr lang="en-US" sz="2200" b="1" dirty="0">
                <a:latin typeface="Arial" pitchFamily="34" charset="0"/>
                <a:cs typeface="Arial" pitchFamily="34" charset="0"/>
              </a:rPr>
              <a:t>And He found in the temple those who were selling oxen and sheep and doves, and the money changers seated at their tables. </a:t>
            </a:r>
          </a:p>
        </p:txBody>
      </p:sp>
      <p:sp>
        <p:nvSpPr>
          <p:cNvPr id="5" name="Rectangle 4"/>
          <p:cNvSpPr/>
          <p:nvPr/>
        </p:nvSpPr>
        <p:spPr>
          <a:xfrm>
            <a:off x="4572001" y="174406"/>
            <a:ext cx="4572000" cy="1569660"/>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Various sacrifices had to be made during Passover / Feast of Unleavened Bread</a:t>
            </a:r>
            <a:br>
              <a:rPr lang="en-US" sz="2400" b="1" dirty="0">
                <a:latin typeface="Arial" pitchFamily="34" charset="0"/>
                <a:cs typeface="Arial" pitchFamily="34" charset="0"/>
              </a:rPr>
            </a:br>
            <a:r>
              <a:rPr lang="en-US" sz="2400" b="1" dirty="0">
                <a:latin typeface="Arial" pitchFamily="34" charset="0"/>
                <a:cs typeface="Arial" pitchFamily="34" charset="0"/>
              </a:rPr>
              <a:t>(</a:t>
            </a:r>
            <a:r>
              <a:rPr lang="en-US" sz="2400" b="1" dirty="0" err="1">
                <a:latin typeface="Arial" pitchFamily="34" charset="0"/>
                <a:cs typeface="Arial" pitchFamily="34" charset="0"/>
              </a:rPr>
              <a:t>Num</a:t>
            </a:r>
            <a:r>
              <a:rPr lang="en-US" sz="2400" b="1" dirty="0">
                <a:latin typeface="Arial" pitchFamily="34" charset="0"/>
                <a:cs typeface="Arial" pitchFamily="34" charset="0"/>
              </a:rPr>
              <a:t> 28:16-25)</a:t>
            </a:r>
          </a:p>
        </p:txBody>
      </p:sp>
      <p:sp>
        <p:nvSpPr>
          <p:cNvPr id="6" name="Rounded Rectangle 5"/>
          <p:cNvSpPr/>
          <p:nvPr/>
        </p:nvSpPr>
        <p:spPr>
          <a:xfrm>
            <a:off x="146601" y="3106354"/>
            <a:ext cx="8876359" cy="36085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Numbers 28:16–19 (NASB95) </a:t>
            </a:r>
          </a:p>
          <a:p>
            <a:r>
              <a:rPr lang="en-US" sz="2400" b="1" baseline="30000" dirty="0">
                <a:solidFill>
                  <a:schemeClr val="bg1"/>
                </a:solidFill>
              </a:rPr>
              <a:t>16</a:t>
            </a:r>
            <a:r>
              <a:rPr lang="en-US" sz="2400" b="1" dirty="0">
                <a:solidFill>
                  <a:schemeClr val="bg1"/>
                </a:solidFill>
              </a:rPr>
              <a:t> ‘Then on the fourteenth day of the first month shall be the </a:t>
            </a:r>
            <a:r>
              <a:rPr lang="en-US" sz="2400" b="1" cap="small" dirty="0">
                <a:solidFill>
                  <a:schemeClr val="bg1"/>
                </a:solidFill>
              </a:rPr>
              <a:t>Lord’s</a:t>
            </a:r>
            <a:r>
              <a:rPr lang="en-US" sz="2400" b="1" dirty="0">
                <a:solidFill>
                  <a:schemeClr val="bg1"/>
                </a:solidFill>
              </a:rPr>
              <a:t> </a:t>
            </a:r>
            <a:r>
              <a:rPr lang="en-US" sz="2400" b="1" u="sng" dirty="0">
                <a:solidFill>
                  <a:schemeClr val="bg1"/>
                </a:solidFill>
              </a:rPr>
              <a:t>Passover</a:t>
            </a:r>
            <a:r>
              <a:rPr lang="en-US" sz="2400" b="1" dirty="0">
                <a:solidFill>
                  <a:schemeClr val="bg1"/>
                </a:solidFill>
              </a:rPr>
              <a:t>. </a:t>
            </a:r>
            <a:r>
              <a:rPr lang="en-US" sz="2400" b="1" baseline="30000" dirty="0">
                <a:solidFill>
                  <a:schemeClr val="bg1"/>
                </a:solidFill>
              </a:rPr>
              <a:t>17</a:t>
            </a:r>
            <a:r>
              <a:rPr lang="en-US" sz="2400" b="1" dirty="0">
                <a:solidFill>
                  <a:schemeClr val="bg1"/>
                </a:solidFill>
              </a:rPr>
              <a:t> ‘On the fifteenth day of this month </a:t>
            </a:r>
            <a:r>
              <a:rPr lang="en-US" sz="2400" b="1" i="1" dirty="0">
                <a:solidFill>
                  <a:schemeClr val="bg1"/>
                </a:solidFill>
              </a:rPr>
              <a:t>shall be</a:t>
            </a:r>
            <a:r>
              <a:rPr lang="en-US" sz="2400" b="1" dirty="0">
                <a:solidFill>
                  <a:schemeClr val="bg1"/>
                </a:solidFill>
              </a:rPr>
              <a:t> a </a:t>
            </a:r>
            <a:r>
              <a:rPr lang="en-US" sz="2400" b="1" u="sng" dirty="0">
                <a:solidFill>
                  <a:schemeClr val="bg1"/>
                </a:solidFill>
              </a:rPr>
              <a:t>feast, unleavened bread</a:t>
            </a:r>
            <a:r>
              <a:rPr lang="en-US" sz="2400" b="1" dirty="0">
                <a:solidFill>
                  <a:schemeClr val="bg1"/>
                </a:solidFill>
              </a:rPr>
              <a:t> </a:t>
            </a:r>
            <a:r>
              <a:rPr lang="en-US" sz="2400" b="1" i="1" dirty="0">
                <a:solidFill>
                  <a:schemeClr val="bg1"/>
                </a:solidFill>
              </a:rPr>
              <a:t>shall be</a:t>
            </a:r>
            <a:r>
              <a:rPr lang="en-US" sz="2400" b="1" dirty="0">
                <a:solidFill>
                  <a:schemeClr val="bg1"/>
                </a:solidFill>
              </a:rPr>
              <a:t> eaten for </a:t>
            </a:r>
            <a:r>
              <a:rPr lang="en-US" sz="2400" b="1" u="sng" dirty="0">
                <a:solidFill>
                  <a:schemeClr val="bg1"/>
                </a:solidFill>
              </a:rPr>
              <a:t>seven days</a:t>
            </a:r>
            <a:r>
              <a:rPr lang="en-US" sz="2400" b="1" dirty="0">
                <a:solidFill>
                  <a:schemeClr val="bg1"/>
                </a:solidFill>
              </a:rPr>
              <a:t>. </a:t>
            </a:r>
            <a:r>
              <a:rPr lang="en-US" sz="2400" b="1" baseline="30000" dirty="0">
                <a:solidFill>
                  <a:schemeClr val="bg1"/>
                </a:solidFill>
              </a:rPr>
              <a:t>18</a:t>
            </a:r>
            <a:r>
              <a:rPr lang="en-US" sz="2400" b="1" dirty="0">
                <a:solidFill>
                  <a:schemeClr val="bg1"/>
                </a:solidFill>
              </a:rPr>
              <a:t> ‘On the </a:t>
            </a:r>
            <a:r>
              <a:rPr lang="en-US" sz="2400" b="1" u="sng" dirty="0">
                <a:solidFill>
                  <a:schemeClr val="bg1"/>
                </a:solidFill>
              </a:rPr>
              <a:t>first day</a:t>
            </a:r>
            <a:r>
              <a:rPr lang="en-US" sz="2400" b="1" dirty="0">
                <a:solidFill>
                  <a:schemeClr val="bg1"/>
                </a:solidFill>
              </a:rPr>
              <a:t> </a:t>
            </a:r>
            <a:r>
              <a:rPr lang="en-US" sz="2400" b="1" i="1" dirty="0">
                <a:solidFill>
                  <a:schemeClr val="bg1"/>
                </a:solidFill>
              </a:rPr>
              <a:t>shall be</a:t>
            </a:r>
            <a:r>
              <a:rPr lang="en-US" sz="2400" b="1" dirty="0">
                <a:solidFill>
                  <a:schemeClr val="bg1"/>
                </a:solidFill>
              </a:rPr>
              <a:t> a holy convocation; you shall do no laborious work. </a:t>
            </a:r>
            <a:r>
              <a:rPr lang="en-US" sz="2400" b="1" baseline="30000" dirty="0">
                <a:solidFill>
                  <a:schemeClr val="bg1"/>
                </a:solidFill>
              </a:rPr>
              <a:t>19</a:t>
            </a:r>
            <a:r>
              <a:rPr lang="en-US" sz="2400" b="1" dirty="0">
                <a:solidFill>
                  <a:schemeClr val="bg1"/>
                </a:solidFill>
              </a:rPr>
              <a:t> ‘</a:t>
            </a:r>
            <a:r>
              <a:rPr lang="en-US" sz="2400" b="1" u="sng" dirty="0">
                <a:solidFill>
                  <a:schemeClr val="bg1"/>
                </a:solidFill>
              </a:rPr>
              <a:t>You shall present an offering by fire, a burnt offering to the </a:t>
            </a:r>
            <a:r>
              <a:rPr lang="en-US" sz="2400" b="1" u="sng" cap="small" dirty="0">
                <a:solidFill>
                  <a:schemeClr val="bg1"/>
                </a:solidFill>
              </a:rPr>
              <a:t>Lord</a:t>
            </a:r>
            <a:r>
              <a:rPr lang="en-US" sz="2400" b="1" u="sng" dirty="0">
                <a:solidFill>
                  <a:schemeClr val="bg1"/>
                </a:solidFill>
              </a:rPr>
              <a:t>: two bulls and one ram and seven male lambs one year old, having them without defect</a:t>
            </a:r>
            <a:r>
              <a:rPr lang="en-US" sz="2400" b="1" dirty="0">
                <a:solidFill>
                  <a:schemeClr val="bg1"/>
                </a:solidFill>
              </a:rPr>
              <a:t>. …</a:t>
            </a:r>
          </a:p>
        </p:txBody>
      </p:sp>
      <p:sp>
        <p:nvSpPr>
          <p:cNvPr id="7" name="Rectangle 6"/>
          <p:cNvSpPr/>
          <p:nvPr/>
        </p:nvSpPr>
        <p:spPr>
          <a:xfrm>
            <a:off x="4572000" y="1771317"/>
            <a:ext cx="4623371" cy="1938992"/>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Custom for faithful Jews to travel from all points of the known world “to present themselves before the Lord” (Deut. 16:5-8)</a:t>
            </a:r>
          </a:p>
        </p:txBody>
      </p:sp>
      <p:sp>
        <p:nvSpPr>
          <p:cNvPr id="9" name="Rectangle 8"/>
          <p:cNvSpPr/>
          <p:nvPr/>
        </p:nvSpPr>
        <p:spPr>
          <a:xfrm>
            <a:off x="4546187" y="3721969"/>
            <a:ext cx="4623371" cy="1569660"/>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½ shekel temple tax was paid by conscientious Jewish males 20 and over with Jewish coin (Mt 17:27)</a:t>
            </a:r>
          </a:p>
        </p:txBody>
      </p:sp>
      <p:sp>
        <p:nvSpPr>
          <p:cNvPr id="10" name="Rectangle 9"/>
          <p:cNvSpPr/>
          <p:nvPr/>
        </p:nvSpPr>
        <p:spPr>
          <a:xfrm>
            <a:off x="4572001" y="5314950"/>
            <a:ext cx="4623371" cy="830997"/>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Idea was to provide a needed service</a:t>
            </a:r>
          </a:p>
        </p:txBody>
      </p:sp>
      <p:sp>
        <p:nvSpPr>
          <p:cNvPr id="11" name="Rectangle 10"/>
          <p:cNvSpPr/>
          <p:nvPr/>
        </p:nvSpPr>
        <p:spPr>
          <a:xfrm>
            <a:off x="60394" y="3512380"/>
            <a:ext cx="4572000" cy="2677656"/>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Josephus tells us that in one year in the days of </a:t>
            </a:r>
            <a:r>
              <a:rPr lang="en-US" sz="2400" b="1" dirty="0" err="1">
                <a:latin typeface="Arial" pitchFamily="34" charset="0"/>
                <a:cs typeface="Arial" pitchFamily="34" charset="0"/>
              </a:rPr>
              <a:t>Cestius</a:t>
            </a:r>
            <a:r>
              <a:rPr lang="en-US" sz="2400" b="1" dirty="0">
                <a:latin typeface="Arial" pitchFamily="34" charset="0"/>
                <a:cs typeface="Arial" pitchFamily="34" charset="0"/>
              </a:rPr>
              <a:t>, 256,000 lambs were slaughtered and that at least 10 men were counted to each (≈ 2.5M men) </a:t>
            </a:r>
            <a:r>
              <a:rPr lang="en-US" sz="1400" b="1" dirty="0">
                <a:latin typeface="Arial" pitchFamily="34" charset="0"/>
                <a:cs typeface="Arial" pitchFamily="34" charset="0"/>
              </a:rPr>
              <a:t>(Truth Commentary – King)</a:t>
            </a: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148936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xit" presetSubtype="0" fill="hold" grpId="1" nodeType="with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6" grpId="1" animBg="1"/>
      <p:bldP spid="7" grpId="0"/>
      <p:bldP spid="9" grpId="0"/>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9144000" cy="6094444"/>
          </a:xfrm>
          <a:prstGeom prst="rect">
            <a:avLst/>
          </a:prstGeom>
        </p:spPr>
      </p:pic>
      <p:sp>
        <p:nvSpPr>
          <p:cNvPr id="6" name="Rectangle 5"/>
          <p:cNvSpPr/>
          <p:nvPr/>
        </p:nvSpPr>
        <p:spPr>
          <a:xfrm>
            <a:off x="3989070" y="6184038"/>
            <a:ext cx="5154930" cy="584775"/>
          </a:xfrm>
          <a:prstGeom prst="rect">
            <a:avLst/>
          </a:prstGeom>
        </p:spPr>
        <p:txBody>
          <a:bodyPr wrap="square">
            <a:spAutoFit/>
          </a:bodyPr>
          <a:lstStyle/>
          <a:p>
            <a:pPr algn="r">
              <a:spcAft>
                <a:spcPts val="1000"/>
              </a:spcAft>
            </a:pPr>
            <a:r>
              <a:rPr lang="en-US" sz="3200" b="1" dirty="0">
                <a:latin typeface="Arial" pitchFamily="34" charset="0"/>
                <a:cs typeface="Arial" pitchFamily="34" charset="0"/>
              </a:rPr>
              <a:t>Jerusalem Today (2014)</a:t>
            </a:r>
          </a:p>
        </p:txBody>
      </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9144000" cy="6094444"/>
          </a:xfrm>
          <a:prstGeom prst="rect">
            <a:avLst/>
          </a:prstGeom>
        </p:spPr>
      </p:pic>
      <p:sp>
        <p:nvSpPr>
          <p:cNvPr id="8" name="Rectangle 7"/>
          <p:cNvSpPr/>
          <p:nvPr/>
        </p:nvSpPr>
        <p:spPr>
          <a:xfrm>
            <a:off x="2560320" y="6184038"/>
            <a:ext cx="6583680" cy="584775"/>
          </a:xfrm>
          <a:prstGeom prst="rect">
            <a:avLst/>
          </a:prstGeom>
        </p:spPr>
        <p:txBody>
          <a:bodyPr wrap="square">
            <a:spAutoFit/>
          </a:bodyPr>
          <a:lstStyle/>
          <a:p>
            <a:pPr algn="r">
              <a:spcAft>
                <a:spcPts val="1000"/>
              </a:spcAft>
            </a:pPr>
            <a:r>
              <a:rPr lang="en-US" sz="3200" b="1" dirty="0">
                <a:latin typeface="Arial" pitchFamily="34" charset="0"/>
                <a:cs typeface="Arial" pitchFamily="34" charset="0"/>
              </a:rPr>
              <a:t>Herod’s Temple (Reconstruction)</a:t>
            </a:r>
          </a:p>
        </p:txBody>
      </p:sp>
      <p:pic>
        <p:nvPicPr>
          <p:cNvPr id="9" name="Picture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1"/>
            <a:ext cx="9144000" cy="6094443"/>
          </a:xfrm>
          <a:prstGeom prst="rect">
            <a:avLst/>
          </a:prstGeom>
        </p:spPr>
      </p:pic>
      <p:sp>
        <p:nvSpPr>
          <p:cNvPr id="10" name="Rectangle 9"/>
          <p:cNvSpPr/>
          <p:nvPr/>
        </p:nvSpPr>
        <p:spPr>
          <a:xfrm>
            <a:off x="0" y="6183834"/>
            <a:ext cx="9144000" cy="584775"/>
          </a:xfrm>
          <a:prstGeom prst="rect">
            <a:avLst/>
          </a:prstGeom>
        </p:spPr>
        <p:txBody>
          <a:bodyPr wrap="square">
            <a:spAutoFit/>
          </a:bodyPr>
          <a:lstStyle/>
          <a:p>
            <a:pPr algn="r">
              <a:spcAft>
                <a:spcPts val="1000"/>
              </a:spcAft>
            </a:pPr>
            <a:r>
              <a:rPr lang="en-US" sz="3200" b="1" dirty="0">
                <a:latin typeface="Arial" pitchFamily="34" charset="0"/>
                <a:cs typeface="Arial" pitchFamily="34" charset="0"/>
              </a:rPr>
              <a:t>Herod’s Temple - Gentiles’ / Outer Court</a:t>
            </a:r>
          </a:p>
        </p:txBody>
      </p:sp>
    </p:spTree>
    <p:extLst>
      <p:ext uri="{BB962C8B-B14F-4D97-AF65-F5344CB8AC3E}">
        <p14:creationId xmlns:p14="http://schemas.microsoft.com/office/powerpoint/2010/main" val="261019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par>
                                <p:cTn id="8" presetID="10" presetClass="exit" presetSubtype="0" fill="hold" grpId="1"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xit" presetSubtype="0" fill="hold" grpId="1"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8" grpId="0"/>
      <p:bldP spid="8" grpId="1"/>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5153114" cy="7201972"/>
          </a:xfrm>
          <a:prstGeom prst="rect">
            <a:avLst/>
          </a:prstGeom>
        </p:spPr>
        <p:txBody>
          <a:bodyPr wrap="square">
            <a:spAutoFit/>
          </a:bodyPr>
          <a:lstStyle/>
          <a:p>
            <a:pPr>
              <a:lnSpc>
                <a:spcPct val="150000"/>
              </a:lnSpc>
            </a:pPr>
            <a:r>
              <a:rPr lang="en-US" sz="2200" b="1" dirty="0">
                <a:latin typeface="Arial" pitchFamily="34" charset="0"/>
                <a:cs typeface="Arial" pitchFamily="34" charset="0"/>
              </a:rPr>
              <a:t>John 2:15-17 (NASB95) </a:t>
            </a:r>
          </a:p>
          <a:p>
            <a:pPr>
              <a:lnSpc>
                <a:spcPct val="150000"/>
              </a:lnSpc>
            </a:pPr>
            <a:r>
              <a:rPr lang="en-US" sz="2200" b="1" baseline="30000" dirty="0">
                <a:latin typeface="Arial" pitchFamily="34" charset="0"/>
                <a:cs typeface="Arial" pitchFamily="34" charset="0"/>
              </a:rPr>
              <a:t>15 </a:t>
            </a:r>
            <a:r>
              <a:rPr lang="en-US" sz="2200" b="1" dirty="0">
                <a:latin typeface="Arial" pitchFamily="34" charset="0"/>
                <a:cs typeface="Arial" pitchFamily="34" charset="0"/>
              </a:rPr>
              <a:t>And He made a scourge of cords, and drove them all out of the temple, with the sheep and the oxen; and He poured out the coins of the money changers and overturned their tables; </a:t>
            </a:r>
            <a:r>
              <a:rPr lang="en-US" sz="2200" b="1" baseline="30000" dirty="0">
                <a:latin typeface="Arial" pitchFamily="34" charset="0"/>
                <a:cs typeface="Arial" pitchFamily="34" charset="0"/>
              </a:rPr>
              <a:t>16 </a:t>
            </a:r>
            <a:r>
              <a:rPr lang="en-US" sz="2200" b="1" dirty="0">
                <a:latin typeface="Arial" pitchFamily="34" charset="0"/>
                <a:cs typeface="Arial" pitchFamily="34" charset="0"/>
              </a:rPr>
              <a:t>and to those who were selling the doves He said, “Take these things away; stop making My Father’s house a place of business.” </a:t>
            </a:r>
            <a:r>
              <a:rPr lang="en-US" sz="2200" b="1" baseline="30000" dirty="0">
                <a:latin typeface="Arial" pitchFamily="34" charset="0"/>
                <a:cs typeface="Arial" pitchFamily="34" charset="0"/>
              </a:rPr>
              <a:t>17 </a:t>
            </a:r>
            <a:r>
              <a:rPr lang="en-US" sz="2200" b="1" dirty="0">
                <a:latin typeface="Arial" pitchFamily="34" charset="0"/>
                <a:cs typeface="Arial" pitchFamily="34" charset="0"/>
              </a:rPr>
              <a:t>His disciples remembered that it was written, “Zeal for Your house will consume me.” </a:t>
            </a:r>
          </a:p>
          <a:p>
            <a:pPr>
              <a:lnSpc>
                <a:spcPct val="150000"/>
              </a:lnSpc>
            </a:pPr>
            <a:endParaRPr lang="en-US" sz="2200" b="1" dirty="0">
              <a:latin typeface="Arial" pitchFamily="34" charset="0"/>
              <a:cs typeface="Arial" pitchFamily="34" charset="0"/>
            </a:endParaRPr>
          </a:p>
        </p:txBody>
      </p:sp>
      <p:cxnSp>
        <p:nvCxnSpPr>
          <p:cNvPr id="5" name="Straight Connector 4"/>
          <p:cNvCxnSpPr/>
          <p:nvPr/>
        </p:nvCxnSpPr>
        <p:spPr>
          <a:xfrm>
            <a:off x="5093306" y="0"/>
            <a:ext cx="0" cy="6858000"/>
          </a:xfrm>
          <a:prstGeom prst="line">
            <a:avLst/>
          </a:prstGeom>
          <a:ln>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093307" y="168869"/>
            <a:ext cx="4050694" cy="1200329"/>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Turned into corrupt business practice with high exchange fees</a:t>
            </a:r>
          </a:p>
        </p:txBody>
      </p:sp>
      <p:sp>
        <p:nvSpPr>
          <p:cNvPr id="7" name="Rounded Rectangle 6"/>
          <p:cNvSpPr/>
          <p:nvPr/>
        </p:nvSpPr>
        <p:spPr>
          <a:xfrm>
            <a:off x="5144675" y="3094449"/>
            <a:ext cx="3967262" cy="36085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a:t>
            </a:r>
            <a:r>
              <a:rPr lang="en-US" sz="2400" b="1" i="1" dirty="0">
                <a:solidFill>
                  <a:schemeClr val="bg1"/>
                </a:solidFill>
              </a:rPr>
              <a:t>And He began to teach and say to them, </a:t>
            </a:r>
            <a:r>
              <a:rPr lang="en-US" sz="2400" b="1" i="1" u="sng" dirty="0">
                <a:solidFill>
                  <a:schemeClr val="bg1"/>
                </a:solidFill>
              </a:rPr>
              <a:t>“Is it not written, ‘</a:t>
            </a:r>
            <a:r>
              <a:rPr lang="en-US" sz="2400" b="1" i="1" u="sng" cap="small" dirty="0">
                <a:solidFill>
                  <a:schemeClr val="bg1"/>
                </a:solidFill>
              </a:rPr>
              <a:t>My house shall be called a house of prayer for all the nations</a:t>
            </a:r>
            <a:r>
              <a:rPr lang="en-US" sz="2400" b="1" i="1" u="sng" dirty="0">
                <a:solidFill>
                  <a:schemeClr val="bg1"/>
                </a:solidFill>
              </a:rPr>
              <a:t>’? But you have made it a </a:t>
            </a:r>
            <a:r>
              <a:rPr lang="en-US" sz="2400" b="1" i="1" u="sng" cap="small" dirty="0">
                <a:solidFill>
                  <a:schemeClr val="bg1"/>
                </a:solidFill>
              </a:rPr>
              <a:t>robbers</a:t>
            </a:r>
            <a:r>
              <a:rPr lang="en-US" sz="2400" b="1" i="1" u="sng" dirty="0">
                <a:solidFill>
                  <a:schemeClr val="bg1"/>
                </a:solidFill>
              </a:rPr>
              <a:t>’ </a:t>
            </a:r>
            <a:r>
              <a:rPr lang="en-US" sz="2400" b="1" i="1" u="sng" cap="small" dirty="0">
                <a:solidFill>
                  <a:schemeClr val="bg1"/>
                </a:solidFill>
              </a:rPr>
              <a:t>den</a:t>
            </a:r>
            <a:r>
              <a:rPr lang="en-US" sz="2400" b="1" i="1" u="sng" dirty="0">
                <a:solidFill>
                  <a:schemeClr val="bg1"/>
                </a:solidFill>
              </a:rPr>
              <a:t>.</a:t>
            </a:r>
            <a:r>
              <a:rPr lang="en-US" sz="2400" b="1" u="sng" baseline="30000" dirty="0">
                <a:solidFill>
                  <a:schemeClr val="bg1"/>
                </a:solidFill>
              </a:rPr>
              <a:t> (ISA 56:7)</a:t>
            </a:r>
            <a:r>
              <a:rPr lang="en-US" sz="2400" b="1" i="1" u="sng" dirty="0">
                <a:solidFill>
                  <a:schemeClr val="bg1"/>
                </a:solidFill>
              </a:rPr>
              <a:t>”</a:t>
            </a:r>
            <a:r>
              <a:rPr lang="en-US" sz="2400" b="1" dirty="0">
                <a:solidFill>
                  <a:schemeClr val="bg1"/>
                </a:solidFill>
              </a:rPr>
              <a:t>” </a:t>
            </a:r>
            <a:br>
              <a:rPr lang="en-US" sz="2400" b="1" dirty="0">
                <a:solidFill>
                  <a:schemeClr val="bg1"/>
                </a:solidFill>
              </a:rPr>
            </a:br>
            <a:r>
              <a:rPr lang="en-US" sz="2400" b="1" dirty="0">
                <a:solidFill>
                  <a:schemeClr val="bg1"/>
                </a:solidFill>
              </a:rPr>
              <a:t>(Mark 11:17, NASB95)</a:t>
            </a:r>
          </a:p>
        </p:txBody>
      </p:sp>
      <p:sp>
        <p:nvSpPr>
          <p:cNvPr id="8" name="Rectangle 7"/>
          <p:cNvSpPr/>
          <p:nvPr/>
        </p:nvSpPr>
        <p:spPr>
          <a:xfrm>
            <a:off x="5093306" y="1370221"/>
            <a:ext cx="4050694" cy="1569660"/>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The business was in the wrong location! This was a place for Gentiles to offer prayer to God!</a:t>
            </a:r>
          </a:p>
        </p:txBody>
      </p:sp>
      <p:sp>
        <p:nvSpPr>
          <p:cNvPr id="10" name="Rectangle 9"/>
          <p:cNvSpPr/>
          <p:nvPr/>
        </p:nvSpPr>
        <p:spPr>
          <a:xfrm>
            <a:off x="5093306" y="2937697"/>
            <a:ext cx="4050694" cy="1200329"/>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Jesus showed righteous indignation (outrage) over sin!</a:t>
            </a:r>
          </a:p>
        </p:txBody>
      </p:sp>
      <p:sp>
        <p:nvSpPr>
          <p:cNvPr id="11" name="Rounded Rectangle 10"/>
          <p:cNvSpPr/>
          <p:nvPr/>
        </p:nvSpPr>
        <p:spPr>
          <a:xfrm>
            <a:off x="5333891" y="4440349"/>
            <a:ext cx="3569523" cy="16231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6CB5"/>
                </a:solidFill>
                <a:latin typeface="Arial" pitchFamily="34" charset="0"/>
                <a:cs typeface="Arial" pitchFamily="34" charset="0"/>
              </a:rPr>
              <a:t>Is there a time for the Christian to show this same zeal for righteousness?</a:t>
            </a:r>
          </a:p>
        </p:txBody>
      </p:sp>
      <p:sp>
        <p:nvSpPr>
          <p:cNvPr id="12" name="Rounded Rectangle 11"/>
          <p:cNvSpPr/>
          <p:nvPr/>
        </p:nvSpPr>
        <p:spPr>
          <a:xfrm>
            <a:off x="5333890" y="4440349"/>
            <a:ext cx="3569523" cy="16231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6CB5"/>
                </a:solidFill>
                <a:latin typeface="Arial" pitchFamily="34" charset="0"/>
                <a:cs typeface="Arial" pitchFamily="34" charset="0"/>
              </a:rPr>
              <a:t>What are the consequences if we are NOT zealous for righteousness?</a:t>
            </a:r>
          </a:p>
        </p:txBody>
      </p:sp>
      <p:sp>
        <p:nvSpPr>
          <p:cNvPr id="13" name="Rectangle 12"/>
          <p:cNvSpPr/>
          <p:nvPr/>
        </p:nvSpPr>
        <p:spPr>
          <a:xfrm>
            <a:off x="5078750" y="4096377"/>
            <a:ext cx="4050694" cy="830997"/>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Disciples remembered Ps. 69:9</a:t>
            </a:r>
          </a:p>
        </p:txBody>
      </p:sp>
      <p:sp>
        <p:nvSpPr>
          <p:cNvPr id="15" name="Rectangle 14"/>
          <p:cNvSpPr/>
          <p:nvPr/>
        </p:nvSpPr>
        <p:spPr>
          <a:xfrm>
            <a:off x="5393493" y="4814198"/>
            <a:ext cx="3750508" cy="1938992"/>
          </a:xfrm>
          <a:prstGeom prst="rect">
            <a:avLst/>
          </a:prstGeom>
        </p:spPr>
        <p:txBody>
          <a:bodyPr wrap="square">
            <a:spAutoFit/>
          </a:bodyPr>
          <a:lstStyle/>
          <a:p>
            <a:pPr marL="342900" indent="-342900">
              <a:spcAft>
                <a:spcPts val="1000"/>
              </a:spcAft>
              <a:buFont typeface="Wingdings" panose="05000000000000000000" pitchFamily="2" charset="2"/>
              <a:buChar char="Ø"/>
            </a:pPr>
            <a:r>
              <a:rPr lang="en-US" sz="2400" b="1" dirty="0">
                <a:latin typeface="Arial" pitchFamily="34" charset="0"/>
                <a:cs typeface="Arial" pitchFamily="34" charset="0"/>
              </a:rPr>
              <a:t>Jesus was wholly concerned with righteousness … not making friends with the Jewish Elite</a:t>
            </a:r>
          </a:p>
        </p:txBody>
      </p:sp>
    </p:spTree>
    <p:extLst>
      <p:ext uri="{BB962C8B-B14F-4D97-AF65-F5344CB8AC3E}">
        <p14:creationId xmlns:p14="http://schemas.microsoft.com/office/powerpoint/2010/main" val="115757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xit" presetSubtype="0" fill="hold" grpId="1" nodeType="with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xit" presetSubtype="0" fill="hold" grpId="1" nodeType="withEffect">
                                  <p:stCondLst>
                                    <p:cond delay="0"/>
                                  </p:stCondLst>
                                  <p:childTnLst>
                                    <p:animEffect transition="out" filter="fade">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xit" presetSubtype="0" fill="hold" grpId="1" nodeType="withEffect">
                                  <p:stCondLst>
                                    <p:cond delay="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7" grpId="1" animBg="1"/>
      <p:bldP spid="8" grpId="0"/>
      <p:bldP spid="10" grpId="0"/>
      <p:bldP spid="11" grpId="0" animBg="1"/>
      <p:bldP spid="11" grpId="1" animBg="1"/>
      <p:bldP spid="12" grpId="0" animBg="1"/>
      <p:bldP spid="12" grpId="1" animBg="1"/>
      <p:bldP spid="13"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a:stCxn id="3" idx="0"/>
            <a:endCxn id="3" idx="2"/>
          </p:cNvCxnSpPr>
          <p:nvPr/>
        </p:nvCxnSpPr>
        <p:spPr>
          <a:xfrm>
            <a:off x="4572000" y="0"/>
            <a:ext cx="0" cy="6858000"/>
          </a:xfrm>
          <a:prstGeom prst="line">
            <a:avLst/>
          </a:prstGeom>
          <a:ln>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 y="0"/>
            <a:ext cx="4572000" cy="3647152"/>
          </a:xfrm>
          <a:prstGeom prst="rect">
            <a:avLst/>
          </a:prstGeom>
        </p:spPr>
        <p:txBody>
          <a:bodyPr wrap="square">
            <a:spAutoFit/>
          </a:bodyPr>
          <a:lstStyle/>
          <a:p>
            <a:pPr>
              <a:lnSpc>
                <a:spcPct val="150000"/>
              </a:lnSpc>
            </a:pPr>
            <a:r>
              <a:rPr lang="en-US" sz="2200" b="1" dirty="0">
                <a:latin typeface="Arial" pitchFamily="34" charset="0"/>
                <a:cs typeface="Arial" pitchFamily="34" charset="0"/>
              </a:rPr>
              <a:t>John 2:18–19 (NASB95) </a:t>
            </a:r>
          </a:p>
          <a:p>
            <a:pPr>
              <a:lnSpc>
                <a:spcPct val="150000"/>
              </a:lnSpc>
            </a:pPr>
            <a:r>
              <a:rPr lang="en-US" sz="2200" b="1" baseline="30000" dirty="0">
                <a:latin typeface="Arial" pitchFamily="34" charset="0"/>
                <a:cs typeface="Arial" pitchFamily="34" charset="0"/>
              </a:rPr>
              <a:t>18 </a:t>
            </a:r>
            <a:r>
              <a:rPr lang="en-US" sz="2200" b="1" dirty="0">
                <a:latin typeface="Arial" pitchFamily="34" charset="0"/>
                <a:cs typeface="Arial" pitchFamily="34" charset="0"/>
              </a:rPr>
              <a:t>The Jews then said to Him, “What sign do You show us as your authority for doing these things?” </a:t>
            </a:r>
            <a:r>
              <a:rPr lang="en-US" sz="2200" b="1" baseline="30000" dirty="0">
                <a:latin typeface="Arial" pitchFamily="34" charset="0"/>
                <a:cs typeface="Arial" pitchFamily="34" charset="0"/>
              </a:rPr>
              <a:t>19 </a:t>
            </a:r>
            <a:r>
              <a:rPr lang="en-US" sz="2200" b="1" dirty="0">
                <a:latin typeface="Arial" pitchFamily="34" charset="0"/>
                <a:cs typeface="Arial" pitchFamily="34" charset="0"/>
              </a:rPr>
              <a:t>Jesus answered them, “Destroy this temple, and in three days I will raise it up.”</a:t>
            </a:r>
          </a:p>
        </p:txBody>
      </p:sp>
      <p:sp>
        <p:nvSpPr>
          <p:cNvPr id="7" name="Rectangle 6"/>
          <p:cNvSpPr/>
          <p:nvPr/>
        </p:nvSpPr>
        <p:spPr>
          <a:xfrm>
            <a:off x="4571998" y="161330"/>
            <a:ext cx="4526281" cy="1569660"/>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Show us proof! One of several times (Mt 12:38f.; 16:1-4; Mk 8:11-13; </a:t>
            </a:r>
            <a:br>
              <a:rPr lang="en-US" sz="2400" b="1" dirty="0">
                <a:latin typeface="Arial" pitchFamily="34" charset="0"/>
                <a:cs typeface="Arial" pitchFamily="34" charset="0"/>
              </a:rPr>
            </a:br>
            <a:r>
              <a:rPr lang="en-US" sz="2400" b="1" dirty="0">
                <a:latin typeface="Arial" pitchFamily="34" charset="0"/>
                <a:cs typeface="Arial" pitchFamily="34" charset="0"/>
              </a:rPr>
              <a:t>Lk 11:16, 29)</a:t>
            </a:r>
          </a:p>
        </p:txBody>
      </p:sp>
      <p:sp>
        <p:nvSpPr>
          <p:cNvPr id="8" name="Rectangle 7"/>
          <p:cNvSpPr/>
          <p:nvPr/>
        </p:nvSpPr>
        <p:spPr>
          <a:xfrm>
            <a:off x="4572001" y="2934821"/>
            <a:ext cx="4050694" cy="830997"/>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Ultimate proof = Death, Burial and Resurrection</a:t>
            </a:r>
          </a:p>
        </p:txBody>
      </p:sp>
      <p:sp>
        <p:nvSpPr>
          <p:cNvPr id="9" name="Rounded Rectangle 8"/>
          <p:cNvSpPr/>
          <p:nvPr/>
        </p:nvSpPr>
        <p:spPr>
          <a:xfrm>
            <a:off x="134376" y="4237103"/>
            <a:ext cx="8875249" cy="22890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Romans 1:3–4 (NASB95) </a:t>
            </a:r>
          </a:p>
          <a:p>
            <a:r>
              <a:rPr lang="en-US" sz="2400" b="1" baseline="30000" dirty="0">
                <a:solidFill>
                  <a:schemeClr val="bg1"/>
                </a:solidFill>
              </a:rPr>
              <a:t>3</a:t>
            </a:r>
            <a:r>
              <a:rPr lang="en-US" sz="2400" b="1" dirty="0">
                <a:solidFill>
                  <a:schemeClr val="bg1"/>
                </a:solidFill>
              </a:rPr>
              <a:t> concerning </a:t>
            </a:r>
            <a:r>
              <a:rPr lang="en-US" sz="2400" b="1" u="sng" dirty="0">
                <a:solidFill>
                  <a:schemeClr val="bg1"/>
                </a:solidFill>
              </a:rPr>
              <a:t>His Son</a:t>
            </a:r>
            <a:r>
              <a:rPr lang="en-US" sz="2400" b="1" dirty="0">
                <a:solidFill>
                  <a:schemeClr val="bg1"/>
                </a:solidFill>
              </a:rPr>
              <a:t>, who was born of a descendant of David according to the flesh, </a:t>
            </a:r>
            <a:r>
              <a:rPr lang="en-US" sz="2400" b="1" baseline="30000" dirty="0">
                <a:solidFill>
                  <a:schemeClr val="bg1"/>
                </a:solidFill>
              </a:rPr>
              <a:t>4</a:t>
            </a:r>
            <a:r>
              <a:rPr lang="en-US" sz="2400" b="1" dirty="0">
                <a:solidFill>
                  <a:schemeClr val="bg1"/>
                </a:solidFill>
              </a:rPr>
              <a:t> who </a:t>
            </a:r>
            <a:r>
              <a:rPr lang="en-US" sz="2400" b="1" u="sng" dirty="0">
                <a:solidFill>
                  <a:schemeClr val="bg1"/>
                </a:solidFill>
              </a:rPr>
              <a:t>was declared the Son of God with power by the resurrection from the dead, according to the Spirit of holiness, Jesus Christ our Lord</a:t>
            </a:r>
            <a:r>
              <a:rPr lang="en-US" sz="2400" b="1" dirty="0">
                <a:solidFill>
                  <a:schemeClr val="bg1"/>
                </a:solidFill>
              </a:rPr>
              <a:t>, </a:t>
            </a:r>
          </a:p>
        </p:txBody>
      </p:sp>
      <p:sp>
        <p:nvSpPr>
          <p:cNvPr id="10" name="Rectangle 9"/>
          <p:cNvSpPr/>
          <p:nvPr/>
        </p:nvSpPr>
        <p:spPr>
          <a:xfrm>
            <a:off x="4571997" y="1734492"/>
            <a:ext cx="4526281" cy="1200329"/>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Jesus performed many signs but they accepted none of them! (v. 23)</a:t>
            </a:r>
          </a:p>
        </p:txBody>
      </p:sp>
    </p:spTree>
    <p:extLst>
      <p:ext uri="{BB962C8B-B14F-4D97-AF65-F5344CB8AC3E}">
        <p14:creationId xmlns:p14="http://schemas.microsoft.com/office/powerpoint/2010/main" val="115757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a:stCxn id="3" idx="0"/>
            <a:endCxn id="3" idx="2"/>
          </p:cNvCxnSpPr>
          <p:nvPr/>
        </p:nvCxnSpPr>
        <p:spPr>
          <a:xfrm>
            <a:off x="4572000" y="0"/>
            <a:ext cx="0" cy="6858000"/>
          </a:xfrm>
          <a:prstGeom prst="line">
            <a:avLst/>
          </a:prstGeom>
          <a:ln>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 y="0"/>
            <a:ext cx="4572000" cy="3647152"/>
          </a:xfrm>
          <a:prstGeom prst="rect">
            <a:avLst/>
          </a:prstGeom>
        </p:spPr>
        <p:txBody>
          <a:bodyPr wrap="square">
            <a:spAutoFit/>
          </a:bodyPr>
          <a:lstStyle/>
          <a:p>
            <a:pPr>
              <a:lnSpc>
                <a:spcPct val="150000"/>
              </a:lnSpc>
            </a:pPr>
            <a:r>
              <a:rPr lang="en-US" sz="2200" b="1" dirty="0">
                <a:latin typeface="Arial" pitchFamily="34" charset="0"/>
                <a:cs typeface="Arial" pitchFamily="34" charset="0"/>
              </a:rPr>
              <a:t>John 2:20-21 (NASB95) </a:t>
            </a:r>
          </a:p>
          <a:p>
            <a:pPr>
              <a:lnSpc>
                <a:spcPct val="150000"/>
              </a:lnSpc>
            </a:pPr>
            <a:r>
              <a:rPr lang="en-US" sz="2200" b="1" baseline="30000" dirty="0">
                <a:latin typeface="Arial" pitchFamily="34" charset="0"/>
                <a:cs typeface="Arial" pitchFamily="34" charset="0"/>
              </a:rPr>
              <a:t>20 </a:t>
            </a:r>
            <a:r>
              <a:rPr lang="en-US" sz="2200" b="1" dirty="0">
                <a:latin typeface="Arial" pitchFamily="34" charset="0"/>
                <a:cs typeface="Arial" pitchFamily="34" charset="0"/>
              </a:rPr>
              <a:t>The Jews then said, “It took forty-six years to build this temple, and will You raise it up in three days?”</a:t>
            </a:r>
            <a:r>
              <a:rPr lang="en-US" sz="2200" b="1" baseline="30000" dirty="0">
                <a:latin typeface="Arial" pitchFamily="34" charset="0"/>
                <a:cs typeface="Arial" pitchFamily="34" charset="0"/>
              </a:rPr>
              <a:t> 21 </a:t>
            </a:r>
            <a:r>
              <a:rPr lang="en-US" sz="2200" b="1" dirty="0">
                <a:latin typeface="Arial" pitchFamily="34" charset="0"/>
                <a:cs typeface="Arial" pitchFamily="34" charset="0"/>
              </a:rPr>
              <a:t>But He was speaking of the temple of His body. </a:t>
            </a:r>
          </a:p>
        </p:txBody>
      </p:sp>
      <p:sp>
        <p:nvSpPr>
          <p:cNvPr id="6" name="Rectangle 5"/>
          <p:cNvSpPr/>
          <p:nvPr/>
        </p:nvSpPr>
        <p:spPr>
          <a:xfrm>
            <a:off x="4571998" y="161330"/>
            <a:ext cx="4469259" cy="830997"/>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They didn’t understand … due to a hardened heart</a:t>
            </a:r>
          </a:p>
        </p:txBody>
      </p:sp>
      <p:sp>
        <p:nvSpPr>
          <p:cNvPr id="9" name="Rectangle 8"/>
          <p:cNvSpPr/>
          <p:nvPr/>
        </p:nvSpPr>
        <p:spPr>
          <a:xfrm>
            <a:off x="4962418" y="992579"/>
            <a:ext cx="4469259" cy="1569660"/>
          </a:xfrm>
          <a:prstGeom prst="rect">
            <a:avLst/>
          </a:prstGeom>
        </p:spPr>
        <p:txBody>
          <a:bodyPr wrap="square">
            <a:spAutoFit/>
          </a:bodyPr>
          <a:lstStyle/>
          <a:p>
            <a:pPr marL="342900" indent="-342900">
              <a:spcAft>
                <a:spcPts val="1000"/>
              </a:spcAft>
              <a:buFont typeface="Wingdings" panose="05000000000000000000" pitchFamily="2" charset="2"/>
              <a:buChar char="Ø"/>
            </a:pPr>
            <a:r>
              <a:rPr lang="en-US" sz="2400" b="1" dirty="0">
                <a:latin typeface="Arial" pitchFamily="34" charset="0"/>
                <a:cs typeface="Arial" pitchFamily="34" charset="0"/>
              </a:rPr>
              <a:t>Jesus explanation of why  he spoke in parables seems to apply here </a:t>
            </a:r>
            <a:br>
              <a:rPr lang="en-US" sz="2400" b="1" dirty="0">
                <a:latin typeface="Arial" pitchFamily="34" charset="0"/>
                <a:cs typeface="Arial" pitchFamily="34" charset="0"/>
              </a:rPr>
            </a:br>
            <a:r>
              <a:rPr lang="en-US" sz="2400" b="1" dirty="0">
                <a:latin typeface="Arial" pitchFamily="34" charset="0"/>
                <a:cs typeface="Arial" pitchFamily="34" charset="0"/>
              </a:rPr>
              <a:t>(Mt 13:13-15)</a:t>
            </a:r>
          </a:p>
        </p:txBody>
      </p:sp>
      <p:sp>
        <p:nvSpPr>
          <p:cNvPr id="10" name="Rectangle 9"/>
          <p:cNvSpPr/>
          <p:nvPr/>
        </p:nvSpPr>
        <p:spPr>
          <a:xfrm>
            <a:off x="5008138" y="2562239"/>
            <a:ext cx="4469259" cy="830997"/>
          </a:xfrm>
          <a:prstGeom prst="rect">
            <a:avLst/>
          </a:prstGeom>
        </p:spPr>
        <p:txBody>
          <a:bodyPr wrap="square">
            <a:spAutoFit/>
          </a:bodyPr>
          <a:lstStyle/>
          <a:p>
            <a:pPr marL="342900" indent="-342900">
              <a:spcAft>
                <a:spcPts val="1000"/>
              </a:spcAft>
              <a:buFont typeface="Wingdings" panose="05000000000000000000" pitchFamily="2" charset="2"/>
              <a:buChar char="Ø"/>
            </a:pPr>
            <a:r>
              <a:rPr lang="en-US" sz="2400" b="1" dirty="0">
                <a:latin typeface="Arial" pitchFamily="34" charset="0"/>
                <a:cs typeface="Arial" pitchFamily="34" charset="0"/>
              </a:rPr>
              <a:t>Attitude continued to the cross</a:t>
            </a:r>
          </a:p>
        </p:txBody>
      </p:sp>
      <p:sp>
        <p:nvSpPr>
          <p:cNvPr id="12" name="Rounded Rectangle 11"/>
          <p:cNvSpPr/>
          <p:nvPr/>
        </p:nvSpPr>
        <p:spPr>
          <a:xfrm>
            <a:off x="0" y="3647152"/>
            <a:ext cx="9144000" cy="31697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bg1"/>
                </a:solidFill>
              </a:rPr>
              <a:t>Matthew 27:39–42 (NASB95) </a:t>
            </a:r>
            <a:br>
              <a:rPr lang="en-US" sz="2200" b="1" dirty="0">
                <a:solidFill>
                  <a:schemeClr val="bg1"/>
                </a:solidFill>
              </a:rPr>
            </a:br>
            <a:r>
              <a:rPr lang="en-US" sz="2200" b="1" baseline="30000" dirty="0">
                <a:solidFill>
                  <a:schemeClr val="bg1"/>
                </a:solidFill>
              </a:rPr>
              <a:t>39</a:t>
            </a:r>
            <a:r>
              <a:rPr lang="en-US" sz="2200" b="1" dirty="0">
                <a:solidFill>
                  <a:schemeClr val="bg1"/>
                </a:solidFill>
              </a:rPr>
              <a:t> And </a:t>
            </a:r>
            <a:r>
              <a:rPr lang="en-US" sz="2200" b="1" u="sng" dirty="0">
                <a:solidFill>
                  <a:schemeClr val="bg1"/>
                </a:solidFill>
              </a:rPr>
              <a:t>those passing by</a:t>
            </a:r>
            <a:r>
              <a:rPr lang="en-US" sz="2200" b="1" dirty="0">
                <a:solidFill>
                  <a:schemeClr val="bg1"/>
                </a:solidFill>
              </a:rPr>
              <a:t> were hurling abuse at Him, wagging their heads </a:t>
            </a:r>
            <a:r>
              <a:rPr lang="en-US" sz="2200" b="1" baseline="30000" dirty="0">
                <a:solidFill>
                  <a:schemeClr val="bg1"/>
                </a:solidFill>
              </a:rPr>
              <a:t>40</a:t>
            </a:r>
            <a:r>
              <a:rPr lang="en-US" sz="2200" b="1" dirty="0">
                <a:solidFill>
                  <a:schemeClr val="bg1"/>
                </a:solidFill>
              </a:rPr>
              <a:t> and </a:t>
            </a:r>
            <a:r>
              <a:rPr lang="en-US" sz="2200" b="1" u="sng" dirty="0">
                <a:solidFill>
                  <a:schemeClr val="bg1"/>
                </a:solidFill>
              </a:rPr>
              <a:t>saying, “You who </a:t>
            </a:r>
            <a:r>
              <a:rPr lang="en-US" sz="2200" b="1" i="1" u="sng" dirty="0">
                <a:solidFill>
                  <a:schemeClr val="bg1"/>
                </a:solidFill>
              </a:rPr>
              <a:t>are going to</a:t>
            </a:r>
            <a:r>
              <a:rPr lang="en-US" sz="2200" b="1" u="sng" dirty="0">
                <a:solidFill>
                  <a:schemeClr val="bg1"/>
                </a:solidFill>
              </a:rPr>
              <a:t> destroy the temple and rebuild it in three days, save Yourself! If You are the Son of God, come down from the cross.</a:t>
            </a:r>
            <a:r>
              <a:rPr lang="en-US" sz="2200" b="1" dirty="0">
                <a:solidFill>
                  <a:schemeClr val="bg1"/>
                </a:solidFill>
              </a:rPr>
              <a:t>” </a:t>
            </a:r>
            <a:r>
              <a:rPr lang="en-US" sz="2200" b="1" baseline="30000" dirty="0">
                <a:solidFill>
                  <a:schemeClr val="bg1"/>
                </a:solidFill>
              </a:rPr>
              <a:t>41</a:t>
            </a:r>
            <a:r>
              <a:rPr lang="en-US" sz="2200" b="1" dirty="0">
                <a:solidFill>
                  <a:schemeClr val="bg1"/>
                </a:solidFill>
              </a:rPr>
              <a:t> In the same way the </a:t>
            </a:r>
            <a:r>
              <a:rPr lang="en-US" sz="2200" b="1" u="sng" dirty="0">
                <a:solidFill>
                  <a:schemeClr val="bg1"/>
                </a:solidFill>
              </a:rPr>
              <a:t>chief priests</a:t>
            </a:r>
            <a:r>
              <a:rPr lang="en-US" sz="2200" b="1" dirty="0">
                <a:solidFill>
                  <a:schemeClr val="bg1"/>
                </a:solidFill>
              </a:rPr>
              <a:t> also, along with the </a:t>
            </a:r>
            <a:r>
              <a:rPr lang="en-US" sz="2200" b="1" u="sng" dirty="0">
                <a:solidFill>
                  <a:schemeClr val="bg1"/>
                </a:solidFill>
              </a:rPr>
              <a:t>scribes and elders</a:t>
            </a:r>
            <a:r>
              <a:rPr lang="en-US" sz="2200" b="1" dirty="0">
                <a:solidFill>
                  <a:schemeClr val="bg1"/>
                </a:solidFill>
              </a:rPr>
              <a:t>, were mocking </a:t>
            </a:r>
            <a:r>
              <a:rPr lang="en-US" sz="2200" b="1" i="1" dirty="0">
                <a:solidFill>
                  <a:schemeClr val="bg1"/>
                </a:solidFill>
              </a:rPr>
              <a:t>Him</a:t>
            </a:r>
            <a:r>
              <a:rPr lang="en-US" sz="2200" b="1" dirty="0">
                <a:solidFill>
                  <a:schemeClr val="bg1"/>
                </a:solidFill>
              </a:rPr>
              <a:t> and saying, </a:t>
            </a:r>
            <a:r>
              <a:rPr lang="en-US" sz="2200" b="1" baseline="30000" dirty="0">
                <a:solidFill>
                  <a:schemeClr val="bg1"/>
                </a:solidFill>
              </a:rPr>
              <a:t>42</a:t>
            </a:r>
            <a:r>
              <a:rPr lang="en-US" sz="2200" b="1" dirty="0">
                <a:solidFill>
                  <a:schemeClr val="bg1"/>
                </a:solidFill>
              </a:rPr>
              <a:t> “</a:t>
            </a:r>
            <a:r>
              <a:rPr lang="en-US" sz="2200" b="1" u="sng" dirty="0">
                <a:solidFill>
                  <a:schemeClr val="bg1"/>
                </a:solidFill>
              </a:rPr>
              <a:t>He saved others; He cannot save Himself. He is the King of Israel; let Him now come down from the cross, and we will believe in Him.</a:t>
            </a:r>
            <a:endParaRPr lang="en-US" sz="2200" b="1" dirty="0">
              <a:solidFill>
                <a:schemeClr val="bg1"/>
              </a:solidFill>
            </a:endParaRPr>
          </a:p>
        </p:txBody>
      </p:sp>
      <p:sp>
        <p:nvSpPr>
          <p:cNvPr id="7" name="Rounded Rectangle 6"/>
          <p:cNvSpPr/>
          <p:nvPr/>
        </p:nvSpPr>
        <p:spPr>
          <a:xfrm>
            <a:off x="780836" y="3118208"/>
            <a:ext cx="8363164" cy="36986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bg1"/>
                </a:solidFill>
              </a:rPr>
              <a:t>  Matthew 13:13–15 (NASB95) </a:t>
            </a:r>
          </a:p>
          <a:p>
            <a:r>
              <a:rPr lang="en-US" sz="2200" b="1" baseline="30000" dirty="0">
                <a:solidFill>
                  <a:schemeClr val="bg1"/>
                </a:solidFill>
              </a:rPr>
              <a:t>13</a:t>
            </a:r>
            <a:r>
              <a:rPr lang="en-US" sz="2200" b="1" dirty="0">
                <a:solidFill>
                  <a:schemeClr val="bg1"/>
                </a:solidFill>
              </a:rPr>
              <a:t> “Therefore I speak to them in parables; because while seeing they do not see, and while hearing they do not hear, nor do they understand. </a:t>
            </a:r>
            <a:r>
              <a:rPr lang="en-US" sz="2200" b="1" baseline="30000" dirty="0">
                <a:solidFill>
                  <a:schemeClr val="bg1"/>
                </a:solidFill>
              </a:rPr>
              <a:t>14</a:t>
            </a:r>
            <a:r>
              <a:rPr lang="en-US" sz="2200" b="1" dirty="0">
                <a:solidFill>
                  <a:schemeClr val="bg1"/>
                </a:solidFill>
              </a:rPr>
              <a:t> “</a:t>
            </a:r>
            <a:r>
              <a:rPr lang="en-US" sz="2200" b="1" u="sng" dirty="0">
                <a:solidFill>
                  <a:schemeClr val="bg1"/>
                </a:solidFill>
              </a:rPr>
              <a:t>In their case the prophecy of Isaiah is being fulfilled</a:t>
            </a:r>
            <a:r>
              <a:rPr lang="en-US" sz="2200" b="1" dirty="0">
                <a:solidFill>
                  <a:schemeClr val="bg1"/>
                </a:solidFill>
              </a:rPr>
              <a:t>, which says, ‘</a:t>
            </a:r>
            <a:r>
              <a:rPr lang="en-US" sz="2200" b="1" cap="small" dirty="0">
                <a:solidFill>
                  <a:schemeClr val="bg1"/>
                </a:solidFill>
              </a:rPr>
              <a:t>You will keep on hearing</a:t>
            </a:r>
            <a:r>
              <a:rPr lang="en-US" sz="2200" b="1" dirty="0">
                <a:solidFill>
                  <a:schemeClr val="bg1"/>
                </a:solidFill>
              </a:rPr>
              <a:t>, </a:t>
            </a:r>
            <a:r>
              <a:rPr lang="en-US" sz="2200" b="1" cap="small" dirty="0">
                <a:solidFill>
                  <a:schemeClr val="bg1"/>
                </a:solidFill>
              </a:rPr>
              <a:t>but will not understand</a:t>
            </a:r>
            <a:r>
              <a:rPr lang="en-US" sz="2200" b="1" dirty="0">
                <a:solidFill>
                  <a:schemeClr val="bg1"/>
                </a:solidFill>
              </a:rPr>
              <a:t>; </a:t>
            </a:r>
            <a:r>
              <a:rPr lang="en-US" sz="2200" b="1" cap="small" dirty="0">
                <a:solidFill>
                  <a:schemeClr val="bg1"/>
                </a:solidFill>
              </a:rPr>
              <a:t>You will keep on seeing</a:t>
            </a:r>
            <a:r>
              <a:rPr lang="en-US" sz="2200" b="1" dirty="0">
                <a:solidFill>
                  <a:schemeClr val="bg1"/>
                </a:solidFill>
              </a:rPr>
              <a:t>, </a:t>
            </a:r>
            <a:r>
              <a:rPr lang="en-US" sz="2200" b="1" cap="small" dirty="0">
                <a:solidFill>
                  <a:schemeClr val="bg1"/>
                </a:solidFill>
              </a:rPr>
              <a:t>but will not perceive</a:t>
            </a:r>
            <a:r>
              <a:rPr lang="en-US" sz="2200" b="1" dirty="0">
                <a:solidFill>
                  <a:schemeClr val="bg1"/>
                </a:solidFill>
              </a:rPr>
              <a:t>; </a:t>
            </a:r>
            <a:r>
              <a:rPr lang="en-US" sz="2200" b="1" baseline="30000" dirty="0">
                <a:solidFill>
                  <a:schemeClr val="bg1"/>
                </a:solidFill>
              </a:rPr>
              <a:t>15</a:t>
            </a:r>
            <a:r>
              <a:rPr lang="en-US" sz="2200" b="1" dirty="0">
                <a:solidFill>
                  <a:schemeClr val="bg1"/>
                </a:solidFill>
              </a:rPr>
              <a:t> </a:t>
            </a:r>
            <a:r>
              <a:rPr lang="en-US" sz="2200" b="1" cap="small" dirty="0">
                <a:solidFill>
                  <a:schemeClr val="bg1"/>
                </a:solidFill>
              </a:rPr>
              <a:t>For </a:t>
            </a:r>
            <a:r>
              <a:rPr lang="en-US" sz="2200" b="1" u="sng" cap="small" dirty="0">
                <a:solidFill>
                  <a:schemeClr val="bg1"/>
                </a:solidFill>
              </a:rPr>
              <a:t>the heart of this people has become dull</a:t>
            </a:r>
            <a:r>
              <a:rPr lang="en-US" sz="2200" b="1" u="sng" dirty="0">
                <a:solidFill>
                  <a:schemeClr val="bg1"/>
                </a:solidFill>
              </a:rPr>
              <a:t>, </a:t>
            </a:r>
            <a:r>
              <a:rPr lang="en-US" sz="2200" b="1" u="sng" cap="small" dirty="0">
                <a:solidFill>
                  <a:schemeClr val="bg1"/>
                </a:solidFill>
              </a:rPr>
              <a:t>With their ears they scarcely hear</a:t>
            </a:r>
            <a:r>
              <a:rPr lang="en-US" sz="2200" b="1" u="sng" dirty="0">
                <a:solidFill>
                  <a:schemeClr val="bg1"/>
                </a:solidFill>
              </a:rPr>
              <a:t>, </a:t>
            </a:r>
            <a:r>
              <a:rPr lang="en-US" sz="2200" b="1" u="sng" cap="small" dirty="0">
                <a:solidFill>
                  <a:schemeClr val="bg1"/>
                </a:solidFill>
              </a:rPr>
              <a:t>And they have closed their eyes</a:t>
            </a:r>
            <a:r>
              <a:rPr lang="en-US" sz="2200" b="1" u="sng" dirty="0">
                <a:solidFill>
                  <a:schemeClr val="bg1"/>
                </a:solidFill>
              </a:rPr>
              <a:t>, </a:t>
            </a:r>
            <a:r>
              <a:rPr lang="en-US" sz="2200" b="1" u="sng" cap="small" dirty="0">
                <a:solidFill>
                  <a:schemeClr val="bg1"/>
                </a:solidFill>
              </a:rPr>
              <a:t>Otherwise they would see with their eyes</a:t>
            </a:r>
            <a:r>
              <a:rPr lang="en-US" sz="2200" b="1" u="sng" dirty="0">
                <a:solidFill>
                  <a:schemeClr val="bg1"/>
                </a:solidFill>
              </a:rPr>
              <a:t>, </a:t>
            </a:r>
            <a:r>
              <a:rPr lang="en-US" sz="2200" b="1" u="sng" cap="small" dirty="0">
                <a:solidFill>
                  <a:schemeClr val="bg1"/>
                </a:solidFill>
              </a:rPr>
              <a:t>Hear with their ears</a:t>
            </a:r>
            <a:r>
              <a:rPr lang="en-US" sz="2200" b="1" u="sng" dirty="0">
                <a:solidFill>
                  <a:schemeClr val="bg1"/>
                </a:solidFill>
              </a:rPr>
              <a:t>, </a:t>
            </a:r>
            <a:r>
              <a:rPr lang="en-US" sz="2200" b="1" u="sng" cap="small" dirty="0">
                <a:solidFill>
                  <a:schemeClr val="bg1"/>
                </a:solidFill>
              </a:rPr>
              <a:t>And understand with their heart </a:t>
            </a:r>
            <a:br>
              <a:rPr lang="en-US" sz="2200" b="1" u="sng" cap="small" dirty="0">
                <a:solidFill>
                  <a:schemeClr val="bg1"/>
                </a:solidFill>
              </a:rPr>
            </a:br>
            <a:r>
              <a:rPr lang="en-US" sz="2200" b="1" u="sng" cap="small" dirty="0">
                <a:solidFill>
                  <a:schemeClr val="bg1"/>
                </a:solidFill>
              </a:rPr>
              <a:t>   and return</a:t>
            </a:r>
            <a:r>
              <a:rPr lang="en-US" sz="2200" b="1" u="sng" dirty="0">
                <a:solidFill>
                  <a:schemeClr val="bg1"/>
                </a:solidFill>
              </a:rPr>
              <a:t>, </a:t>
            </a:r>
            <a:r>
              <a:rPr lang="en-US" sz="2200" b="1" u="sng" cap="small" dirty="0">
                <a:solidFill>
                  <a:schemeClr val="bg1"/>
                </a:solidFill>
              </a:rPr>
              <a:t>And</a:t>
            </a:r>
            <a:r>
              <a:rPr lang="en-US" sz="2200" b="1" u="sng" dirty="0">
                <a:solidFill>
                  <a:schemeClr val="bg1"/>
                </a:solidFill>
              </a:rPr>
              <a:t> I </a:t>
            </a:r>
            <a:r>
              <a:rPr lang="en-US" sz="2200" b="1" u="sng" cap="small" dirty="0">
                <a:solidFill>
                  <a:schemeClr val="bg1"/>
                </a:solidFill>
              </a:rPr>
              <a:t>would heal them</a:t>
            </a:r>
            <a:r>
              <a:rPr lang="en-US" sz="2200" b="1" u="sng" dirty="0">
                <a:solidFill>
                  <a:schemeClr val="bg1"/>
                </a:solidFill>
              </a:rPr>
              <a:t>.</a:t>
            </a:r>
            <a:r>
              <a:rPr lang="en-US" sz="2200" b="1" baseline="30000" dirty="0">
                <a:solidFill>
                  <a:schemeClr val="bg1"/>
                </a:solidFill>
              </a:rPr>
              <a:t> (ISA 6:9-10)</a:t>
            </a:r>
            <a:r>
              <a:rPr lang="en-US" sz="2200" b="1" dirty="0">
                <a:solidFill>
                  <a:schemeClr val="bg1"/>
                </a:solidFill>
              </a:rPr>
              <a:t>’ </a:t>
            </a:r>
          </a:p>
        </p:txBody>
      </p:sp>
      <p:sp>
        <p:nvSpPr>
          <p:cNvPr id="11" name="Rectangle 10"/>
          <p:cNvSpPr/>
          <p:nvPr/>
        </p:nvSpPr>
        <p:spPr>
          <a:xfrm>
            <a:off x="4617721" y="3393457"/>
            <a:ext cx="4469259" cy="3416320"/>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We will see this pattern over and over in John:</a:t>
            </a:r>
            <a:br>
              <a:rPr lang="en-US" sz="2400" b="1" dirty="0">
                <a:latin typeface="Arial" pitchFamily="34" charset="0"/>
                <a:cs typeface="Arial" pitchFamily="34" charset="0"/>
              </a:rPr>
            </a:br>
            <a:r>
              <a:rPr lang="en-US" sz="2400" b="1" dirty="0">
                <a:latin typeface="Arial" pitchFamily="34" charset="0"/>
                <a:cs typeface="Arial" pitchFamily="34" charset="0"/>
              </a:rPr>
              <a:t>    - A saying of Jesus</a:t>
            </a:r>
            <a:br>
              <a:rPr lang="en-US" sz="2400" b="1" dirty="0">
                <a:latin typeface="Arial" pitchFamily="34" charset="0"/>
                <a:cs typeface="Arial" pitchFamily="34" charset="0"/>
              </a:rPr>
            </a:br>
            <a:r>
              <a:rPr lang="en-US" sz="2400" b="1" dirty="0">
                <a:latin typeface="Arial" pitchFamily="34" charset="0"/>
                <a:cs typeface="Arial" pitchFamily="34" charset="0"/>
              </a:rPr>
              <a:t>    - A complete     </a:t>
            </a:r>
            <a:br>
              <a:rPr lang="en-US" sz="2400" b="1" dirty="0">
                <a:latin typeface="Arial" pitchFamily="34" charset="0"/>
                <a:cs typeface="Arial" pitchFamily="34" charset="0"/>
              </a:rPr>
            </a:br>
            <a:r>
              <a:rPr lang="en-US" sz="2400" b="1" dirty="0">
                <a:latin typeface="Arial" pitchFamily="34" charset="0"/>
                <a:cs typeface="Arial" pitchFamily="34" charset="0"/>
              </a:rPr>
              <a:t>        misunderstanding</a:t>
            </a:r>
            <a:br>
              <a:rPr lang="en-US" sz="2400" b="1" dirty="0">
                <a:latin typeface="Arial" pitchFamily="34" charset="0"/>
                <a:cs typeface="Arial" pitchFamily="34" charset="0"/>
              </a:rPr>
            </a:br>
            <a:r>
              <a:rPr lang="en-US" sz="2400" b="1" dirty="0">
                <a:latin typeface="Arial" pitchFamily="34" charset="0"/>
                <a:cs typeface="Arial" pitchFamily="34" charset="0"/>
              </a:rPr>
              <a:t>    - An explanation</a:t>
            </a:r>
            <a:br>
              <a:rPr lang="en-US" sz="2400" b="1" dirty="0">
                <a:latin typeface="Arial" pitchFamily="34" charset="0"/>
                <a:cs typeface="Arial" pitchFamily="34" charset="0"/>
              </a:rPr>
            </a:br>
            <a:r>
              <a:rPr lang="en-US" sz="2400" b="1" dirty="0">
                <a:latin typeface="Arial" pitchFamily="34" charset="0"/>
                <a:cs typeface="Arial" pitchFamily="34" charset="0"/>
              </a:rPr>
              <a:t>        (3.3ff.; 4:10ff., 32ff.; </a:t>
            </a:r>
            <a:br>
              <a:rPr lang="en-US" sz="2400" b="1" dirty="0">
                <a:latin typeface="Arial" pitchFamily="34" charset="0"/>
                <a:cs typeface="Arial" pitchFamily="34" charset="0"/>
              </a:rPr>
            </a:br>
            <a:r>
              <a:rPr lang="en-US" sz="2400" b="1" dirty="0">
                <a:latin typeface="Arial" pitchFamily="34" charset="0"/>
                <a:cs typeface="Arial" pitchFamily="34" charset="0"/>
              </a:rPr>
              <a:t>        6:41ff., 51ff.; 11:11ff.; </a:t>
            </a:r>
            <a:br>
              <a:rPr lang="en-US" sz="2400" b="1" dirty="0">
                <a:latin typeface="Arial" pitchFamily="34" charset="0"/>
                <a:cs typeface="Arial" pitchFamily="34" charset="0"/>
              </a:rPr>
            </a:br>
            <a:r>
              <a:rPr lang="en-US" sz="2400" b="1" dirty="0">
                <a:latin typeface="Arial" pitchFamily="34" charset="0"/>
                <a:cs typeface="Arial" pitchFamily="34" charset="0"/>
              </a:rPr>
              <a:t>        14:7ff.)</a:t>
            </a:r>
          </a:p>
        </p:txBody>
      </p:sp>
    </p:spTree>
    <p:extLst>
      <p:ext uri="{BB962C8B-B14F-4D97-AF65-F5344CB8AC3E}">
        <p14:creationId xmlns:p14="http://schemas.microsoft.com/office/powerpoint/2010/main" val="34272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xit" presetSubtype="0" fill="hold" grpId="1" nodeType="with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xit" presetSubtype="0" fill="hold" grpId="1" nodeType="with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2" grpId="0" animBg="1"/>
      <p:bldP spid="12" grpId="1" animBg="1"/>
      <p:bldP spid="7" grpId="0" animBg="1"/>
      <p:bldP spid="7" grpId="1" animBg="1"/>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0783" y="0"/>
            <a:ext cx="9144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og-Temple-Compairison-Herod-Solomon.jpg"/>
          <p:cNvPicPr>
            <a:picLocks noChangeAspect="1"/>
          </p:cNvPicPr>
          <p:nvPr/>
        </p:nvPicPr>
        <p:blipFill>
          <a:blip r:embed="rId3" cstate="print"/>
          <a:stretch>
            <a:fillRect/>
          </a:stretch>
        </p:blipFill>
        <p:spPr>
          <a:xfrm>
            <a:off x="0" y="2156206"/>
            <a:ext cx="6069753" cy="4701794"/>
          </a:xfrm>
          <a:prstGeom prst="rect">
            <a:avLst/>
          </a:prstGeom>
          <a:ln>
            <a:noFill/>
          </a:ln>
          <a:effectLst>
            <a:softEdge rad="112500"/>
          </a:effectLst>
        </p:spPr>
      </p:pic>
      <p:sp>
        <p:nvSpPr>
          <p:cNvPr id="5" name="Rectangle 4"/>
          <p:cNvSpPr/>
          <p:nvPr/>
        </p:nvSpPr>
        <p:spPr>
          <a:xfrm>
            <a:off x="-1" y="0"/>
            <a:ext cx="6174769" cy="584775"/>
          </a:xfrm>
          <a:prstGeom prst="rect">
            <a:avLst/>
          </a:prstGeom>
        </p:spPr>
        <p:txBody>
          <a:bodyPr wrap="square">
            <a:spAutoFit/>
          </a:bodyPr>
          <a:lstStyle/>
          <a:p>
            <a:pPr>
              <a:spcAft>
                <a:spcPts val="1000"/>
              </a:spcAft>
            </a:pPr>
            <a:r>
              <a:rPr lang="en-US" sz="3200" b="1" dirty="0">
                <a:latin typeface="Arial" pitchFamily="34" charset="0"/>
                <a:cs typeface="Arial" pitchFamily="34" charset="0"/>
              </a:rPr>
              <a:t>Literal Temple: Page 14</a:t>
            </a:r>
          </a:p>
        </p:txBody>
      </p:sp>
      <p:sp>
        <p:nvSpPr>
          <p:cNvPr id="6" name="Rectangle 5"/>
          <p:cNvSpPr/>
          <p:nvPr/>
        </p:nvSpPr>
        <p:spPr>
          <a:xfrm>
            <a:off x="143256" y="476100"/>
            <a:ext cx="5010752" cy="461665"/>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Original – Solomon ≈ 1000 BC </a:t>
            </a:r>
          </a:p>
        </p:txBody>
      </p:sp>
      <p:sp>
        <p:nvSpPr>
          <p:cNvPr id="7" name="Rectangle 6"/>
          <p:cNvSpPr/>
          <p:nvPr/>
        </p:nvSpPr>
        <p:spPr>
          <a:xfrm>
            <a:off x="513124" y="890063"/>
            <a:ext cx="8384295" cy="461665"/>
          </a:xfrm>
          <a:prstGeom prst="rect">
            <a:avLst/>
          </a:prstGeom>
        </p:spPr>
        <p:txBody>
          <a:bodyPr wrap="square">
            <a:spAutoFit/>
          </a:bodyPr>
          <a:lstStyle/>
          <a:p>
            <a:pPr marL="342900" indent="-342900">
              <a:spcAft>
                <a:spcPts val="1000"/>
              </a:spcAft>
              <a:buFont typeface="Wingdings" panose="05000000000000000000" pitchFamily="2" charset="2"/>
              <a:buChar char="Ø"/>
            </a:pPr>
            <a:r>
              <a:rPr lang="en-US" sz="2400" b="1" dirty="0">
                <a:latin typeface="Arial" pitchFamily="34" charset="0"/>
                <a:cs typeface="Arial" pitchFamily="34" charset="0"/>
              </a:rPr>
              <a:t>Destroyed by Babylonians ≈ 586 BC (Jer. 52:12-14)</a:t>
            </a:r>
          </a:p>
        </p:txBody>
      </p:sp>
      <p:sp>
        <p:nvSpPr>
          <p:cNvPr id="8" name="Rectangle 7"/>
          <p:cNvSpPr/>
          <p:nvPr/>
        </p:nvSpPr>
        <p:spPr>
          <a:xfrm>
            <a:off x="513124" y="1325209"/>
            <a:ext cx="8384295" cy="830997"/>
          </a:xfrm>
          <a:prstGeom prst="rect">
            <a:avLst/>
          </a:prstGeom>
        </p:spPr>
        <p:txBody>
          <a:bodyPr wrap="square">
            <a:spAutoFit/>
          </a:bodyPr>
          <a:lstStyle/>
          <a:p>
            <a:pPr marL="342900" indent="-342900">
              <a:spcAft>
                <a:spcPts val="1000"/>
              </a:spcAft>
              <a:buFont typeface="Wingdings" panose="05000000000000000000" pitchFamily="2" charset="2"/>
              <a:buChar char="Ø"/>
            </a:pPr>
            <a:r>
              <a:rPr lang="en-US" sz="2400" b="1" dirty="0">
                <a:latin typeface="Arial" pitchFamily="34" charset="0"/>
                <a:cs typeface="Arial" pitchFamily="34" charset="0"/>
              </a:rPr>
              <a:t>Rebuilt 70 yrs. later, not same dimensions and glory as the 1st (Ezra 3:11-13)</a:t>
            </a:r>
          </a:p>
        </p:txBody>
      </p:sp>
      <p:sp>
        <p:nvSpPr>
          <p:cNvPr id="9" name="Rectangle 8"/>
          <p:cNvSpPr/>
          <p:nvPr/>
        </p:nvSpPr>
        <p:spPr>
          <a:xfrm>
            <a:off x="6069753" y="2129687"/>
            <a:ext cx="3074247" cy="461665"/>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Herod’s Temple</a:t>
            </a:r>
          </a:p>
        </p:txBody>
      </p:sp>
      <p:sp>
        <p:nvSpPr>
          <p:cNvPr id="10" name="Rectangle 9"/>
          <p:cNvSpPr/>
          <p:nvPr/>
        </p:nvSpPr>
        <p:spPr>
          <a:xfrm>
            <a:off x="6174769" y="2581211"/>
            <a:ext cx="2969232" cy="830997"/>
          </a:xfrm>
          <a:prstGeom prst="rect">
            <a:avLst/>
          </a:prstGeom>
        </p:spPr>
        <p:txBody>
          <a:bodyPr wrap="square">
            <a:spAutoFit/>
          </a:bodyPr>
          <a:lstStyle/>
          <a:p>
            <a:pPr marL="342900" indent="-342900">
              <a:spcAft>
                <a:spcPts val="1000"/>
              </a:spcAft>
              <a:buFont typeface="Wingdings" panose="05000000000000000000" pitchFamily="2" charset="2"/>
              <a:buChar char="Ø"/>
            </a:pPr>
            <a:r>
              <a:rPr lang="en-US" sz="2400" b="1" dirty="0">
                <a:latin typeface="Arial" pitchFamily="34" charset="0"/>
                <a:cs typeface="Arial" pitchFamily="34" charset="0"/>
              </a:rPr>
              <a:t>Began in </a:t>
            </a:r>
            <a:br>
              <a:rPr lang="en-US" sz="2400" b="1" dirty="0">
                <a:latin typeface="Arial" pitchFamily="34" charset="0"/>
                <a:cs typeface="Arial" pitchFamily="34" charset="0"/>
              </a:rPr>
            </a:br>
            <a:r>
              <a:rPr lang="en-US" sz="2400" b="1" dirty="0">
                <a:latin typeface="Arial" pitchFamily="34" charset="0"/>
                <a:cs typeface="Arial" pitchFamily="34" charset="0"/>
              </a:rPr>
              <a:t>20/19 BC</a:t>
            </a:r>
          </a:p>
        </p:txBody>
      </p:sp>
      <p:sp>
        <p:nvSpPr>
          <p:cNvPr id="11" name="Rectangle 10"/>
          <p:cNvSpPr/>
          <p:nvPr/>
        </p:nvSpPr>
        <p:spPr>
          <a:xfrm>
            <a:off x="6174768" y="3412208"/>
            <a:ext cx="2969232" cy="1569660"/>
          </a:xfrm>
          <a:prstGeom prst="rect">
            <a:avLst/>
          </a:prstGeom>
        </p:spPr>
        <p:txBody>
          <a:bodyPr wrap="square">
            <a:spAutoFit/>
          </a:bodyPr>
          <a:lstStyle/>
          <a:p>
            <a:pPr marL="342900" indent="-342900">
              <a:spcAft>
                <a:spcPts val="1000"/>
              </a:spcAft>
              <a:buFont typeface="Wingdings" panose="05000000000000000000" pitchFamily="2" charset="2"/>
              <a:buChar char="Ø"/>
            </a:pPr>
            <a:r>
              <a:rPr lang="en-US" sz="2400" b="1" dirty="0">
                <a:latin typeface="Arial" pitchFamily="34" charset="0"/>
                <a:cs typeface="Arial" pitchFamily="34" charset="0"/>
              </a:rPr>
              <a:t>Work still in progress here, AD 27/28 </a:t>
            </a:r>
            <a:br>
              <a:rPr lang="en-US" sz="2400" b="1" dirty="0">
                <a:latin typeface="Arial" pitchFamily="34" charset="0"/>
                <a:cs typeface="Arial" pitchFamily="34" charset="0"/>
              </a:rPr>
            </a:br>
            <a:r>
              <a:rPr lang="en-US" sz="2400" b="1" dirty="0">
                <a:latin typeface="Arial" pitchFamily="34" charset="0"/>
                <a:cs typeface="Arial" pitchFamily="34" charset="0"/>
              </a:rPr>
              <a:t>(≈ 46  years) </a:t>
            </a:r>
          </a:p>
        </p:txBody>
      </p:sp>
      <p:sp>
        <p:nvSpPr>
          <p:cNvPr id="12" name="Rectangle 11"/>
          <p:cNvSpPr/>
          <p:nvPr/>
        </p:nvSpPr>
        <p:spPr>
          <a:xfrm>
            <a:off x="6174768" y="4981868"/>
            <a:ext cx="2969232" cy="1938992"/>
          </a:xfrm>
          <a:prstGeom prst="rect">
            <a:avLst/>
          </a:prstGeom>
        </p:spPr>
        <p:txBody>
          <a:bodyPr wrap="square">
            <a:spAutoFit/>
          </a:bodyPr>
          <a:lstStyle/>
          <a:p>
            <a:pPr marL="342900" indent="-342900">
              <a:spcAft>
                <a:spcPts val="1000"/>
              </a:spcAft>
              <a:buFont typeface="Wingdings" panose="05000000000000000000" pitchFamily="2" charset="2"/>
              <a:buChar char="Ø"/>
            </a:pPr>
            <a:r>
              <a:rPr lang="en-US" sz="2400" b="1" dirty="0">
                <a:latin typeface="Arial" pitchFamily="34" charset="0"/>
                <a:cs typeface="Arial" pitchFamily="34" charset="0"/>
              </a:rPr>
              <a:t>Completed in  </a:t>
            </a:r>
            <a:br>
              <a:rPr lang="en-US" sz="2400" b="1" dirty="0">
                <a:latin typeface="Arial" pitchFamily="34" charset="0"/>
                <a:cs typeface="Arial" pitchFamily="34" charset="0"/>
              </a:rPr>
            </a:br>
            <a:r>
              <a:rPr lang="en-US" sz="2400" b="1" dirty="0">
                <a:latin typeface="Arial" pitchFamily="34" charset="0"/>
                <a:cs typeface="Arial" pitchFamily="34" charset="0"/>
              </a:rPr>
              <a:t>63 AD, ≈ 7 yrs. before it was destroyed by Titus</a:t>
            </a:r>
          </a:p>
        </p:txBody>
      </p:sp>
    </p:spTree>
    <p:extLst>
      <p:ext uri="{BB962C8B-B14F-4D97-AF65-F5344CB8AC3E}">
        <p14:creationId xmlns:p14="http://schemas.microsoft.com/office/powerpoint/2010/main" val="341701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02A2C"/>
        </a:solidFill>
        <a:effectLst/>
      </p:bgPr>
    </p:bg>
    <p:spTree>
      <p:nvGrpSpPr>
        <p:cNvPr id="1" name=""/>
        <p:cNvGrpSpPr/>
        <p:nvPr/>
      </p:nvGrpSpPr>
      <p:grpSpPr>
        <a:xfrm>
          <a:off x="0" y="0"/>
          <a:ext cx="0" cy="0"/>
          <a:chOff x="0" y="0"/>
          <a:chExt cx="0" cy="0"/>
        </a:xfrm>
      </p:grpSpPr>
      <p:sp>
        <p:nvSpPr>
          <p:cNvPr id="4" name="Rectangle 3"/>
          <p:cNvSpPr/>
          <p:nvPr/>
        </p:nvSpPr>
        <p:spPr>
          <a:xfrm>
            <a:off x="0" y="1033163"/>
            <a:ext cx="4572000" cy="5847755"/>
          </a:xfrm>
          <a:prstGeom prst="rect">
            <a:avLst/>
          </a:prstGeom>
        </p:spPr>
        <p:txBody>
          <a:bodyPr wrap="square">
            <a:spAutoFit/>
          </a:bodyPr>
          <a:lstStyle/>
          <a:p>
            <a:r>
              <a:rPr lang="en-US" sz="2200" b="1" i="1" dirty="0">
                <a:latin typeface="Calibri" panose="020F0502020204030204" pitchFamily="34" charset="0"/>
              </a:rPr>
              <a:t>“This is the </a:t>
            </a:r>
            <a:r>
              <a:rPr lang="en-US" sz="2200" b="1" i="1" dirty="0">
                <a:solidFill>
                  <a:srgbClr val="FFFF00"/>
                </a:solidFill>
                <a:latin typeface="Calibri" panose="020F0502020204030204" pitchFamily="34" charset="0"/>
              </a:rPr>
              <a:t>testimony of John</a:t>
            </a:r>
            <a:r>
              <a:rPr lang="en-US" sz="2200" b="1" i="1" dirty="0">
                <a:latin typeface="Calibri" panose="020F0502020204030204" pitchFamily="34" charset="0"/>
              </a:rPr>
              <a:t>, when the Jews sent to him priests and Levites from Jerusalem to ask him, </a:t>
            </a:r>
            <a:r>
              <a:rPr lang="en-US" sz="2200" b="1" i="1" dirty="0">
                <a:solidFill>
                  <a:srgbClr val="FFFF00"/>
                </a:solidFill>
                <a:latin typeface="Calibri" panose="020F0502020204030204" pitchFamily="34" charset="0"/>
              </a:rPr>
              <a:t>“Who are you?” </a:t>
            </a:r>
            <a:r>
              <a:rPr lang="en-US" sz="2200" b="1" i="1" dirty="0">
                <a:latin typeface="Calibri" panose="020F0502020204030204" pitchFamily="34" charset="0"/>
              </a:rPr>
              <a:t>And he confessed and did not deny, but confessed, </a:t>
            </a:r>
            <a:r>
              <a:rPr lang="en-US" sz="2200" b="1" i="1" dirty="0">
                <a:solidFill>
                  <a:srgbClr val="FFFF00"/>
                </a:solidFill>
                <a:latin typeface="Calibri" panose="020F0502020204030204" pitchFamily="34" charset="0"/>
              </a:rPr>
              <a:t>“I am not the Christ.”</a:t>
            </a:r>
            <a:r>
              <a:rPr lang="en-US" sz="2200" b="1" i="1" dirty="0">
                <a:latin typeface="Calibri" panose="020F0502020204030204" pitchFamily="34" charset="0"/>
              </a:rPr>
              <a:t> They asked him, </a:t>
            </a:r>
            <a:r>
              <a:rPr lang="en-US" sz="2200" b="1" i="1" dirty="0">
                <a:solidFill>
                  <a:srgbClr val="FFFF00"/>
                </a:solidFill>
                <a:latin typeface="Calibri" panose="020F0502020204030204" pitchFamily="34" charset="0"/>
              </a:rPr>
              <a:t>“What then? Are you Elijah?” </a:t>
            </a:r>
            <a:r>
              <a:rPr lang="en-US" sz="2200" b="1" i="1" dirty="0">
                <a:latin typeface="Calibri" panose="020F0502020204030204" pitchFamily="34" charset="0"/>
              </a:rPr>
              <a:t>And he said, </a:t>
            </a:r>
            <a:r>
              <a:rPr lang="en-US" sz="2200" b="1" i="1" dirty="0">
                <a:solidFill>
                  <a:srgbClr val="FFFF00"/>
                </a:solidFill>
                <a:latin typeface="Calibri" panose="020F0502020204030204" pitchFamily="34" charset="0"/>
              </a:rPr>
              <a:t>“I am not.” “Are you the Prophet?” </a:t>
            </a:r>
            <a:r>
              <a:rPr lang="en-US" sz="2200" b="1" i="1" dirty="0">
                <a:latin typeface="Calibri" panose="020F0502020204030204" pitchFamily="34" charset="0"/>
              </a:rPr>
              <a:t>And he answered, </a:t>
            </a:r>
            <a:r>
              <a:rPr lang="en-US" sz="2200" b="1" i="1" dirty="0">
                <a:solidFill>
                  <a:srgbClr val="FFFF00"/>
                </a:solidFill>
                <a:latin typeface="Calibri" panose="020F0502020204030204" pitchFamily="34" charset="0"/>
              </a:rPr>
              <a:t>“No.” </a:t>
            </a:r>
            <a:r>
              <a:rPr lang="en-US" sz="2200" b="1" i="1" dirty="0">
                <a:latin typeface="Calibri" panose="020F0502020204030204" pitchFamily="34" charset="0"/>
              </a:rPr>
              <a:t>Then they said to him, “Who are you, so that we may give an answer to those who sent us? What do you say about yourself?” He said, “I am a voice of one crying in the wilderness, ‘Make straight the way of the Lord,’ as Isaiah the prophet said.”” </a:t>
            </a:r>
            <a:br>
              <a:rPr lang="en-US" sz="2200" b="1" i="1" dirty="0">
                <a:latin typeface="Calibri" panose="020F0502020204030204" pitchFamily="34" charset="0"/>
              </a:rPr>
            </a:br>
            <a:r>
              <a:rPr lang="en-US" sz="2200" b="1" i="1" dirty="0">
                <a:latin typeface="Calibri" panose="020F0502020204030204" pitchFamily="34" charset="0"/>
              </a:rPr>
              <a:t>(John 1:19–23, NASB95) </a:t>
            </a:r>
          </a:p>
        </p:txBody>
      </p:sp>
      <p:sp>
        <p:nvSpPr>
          <p:cNvPr id="5" name="Text Placeholder 1"/>
          <p:cNvSpPr txBox="1">
            <a:spLocks/>
          </p:cNvSpPr>
          <p:nvPr/>
        </p:nvSpPr>
        <p:spPr>
          <a:xfrm>
            <a:off x="398034" y="229257"/>
            <a:ext cx="7734851" cy="964844"/>
          </a:xfrm>
          <a:prstGeom prst="rect">
            <a:avLst/>
          </a:prstGeom>
        </p:spPr>
        <p:txBody>
          <a:bodyPr>
            <a:noAutofit/>
          </a:bodyPr>
          <a:lstStyle/>
          <a:p>
            <a:pPr marL="0" marR="0" lvl="0" indent="0" defTabSz="914400" rtl="0" eaLnBrk="1" fontAlgn="auto" latinLnBrk="0" hangingPunct="1">
              <a:lnSpc>
                <a:spcPct val="100000"/>
              </a:lnSpc>
              <a:spcBef>
                <a:spcPct val="20000"/>
              </a:spcBef>
              <a:spcAft>
                <a:spcPts val="0"/>
              </a:spcAft>
              <a:buClrTx/>
              <a:buSzTx/>
              <a:buFont typeface="Arial"/>
              <a:buNone/>
              <a:tabLst/>
              <a:defRPr/>
            </a:pPr>
            <a:r>
              <a:rPr lang="en-US" sz="4400" b="1" dirty="0">
                <a:solidFill>
                  <a:srgbClr val="BDA133"/>
                </a:solidFill>
                <a:latin typeface="Calibri" panose="020F0502020204030204" pitchFamily="34" charset="0"/>
                <a:cs typeface="Arial" panose="020B0604020202020204" pitchFamily="34" charset="0"/>
              </a:rPr>
              <a:t>Introduction of Jesus the Christ: </a:t>
            </a:r>
            <a:endParaRPr kumimoji="0" lang="en-US" sz="4000" b="1" i="0" u="none" strike="noStrike" kern="1200" cap="none" spc="0" normalizeH="0" baseline="0" noProof="0" dirty="0">
              <a:ln>
                <a:noFill/>
              </a:ln>
              <a:solidFill>
                <a:srgbClr val="BDA133"/>
              </a:solidFill>
              <a:effectLst/>
              <a:uLnTx/>
              <a:uFillTx/>
              <a:latin typeface="Calibri" panose="020F0502020204030204" pitchFamily="34" charset="0"/>
              <a:cs typeface="Arial" panose="020B0604020202020204" pitchFamily="34" charset="0"/>
            </a:endParaRPr>
          </a:p>
        </p:txBody>
      </p:sp>
      <p:cxnSp>
        <p:nvCxnSpPr>
          <p:cNvPr id="6" name="Straight Connector 5"/>
          <p:cNvCxnSpPr/>
          <p:nvPr/>
        </p:nvCxnSpPr>
        <p:spPr>
          <a:xfrm>
            <a:off x="4572000" y="1226375"/>
            <a:ext cx="0" cy="5389579"/>
          </a:xfrm>
          <a:prstGeom prst="line">
            <a:avLst/>
          </a:prstGeom>
          <a:ln>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11971" y="1032734"/>
            <a:ext cx="8541573" cy="0"/>
          </a:xfrm>
          <a:prstGeom prst="line">
            <a:avLst/>
          </a:prstGeom>
          <a:ln>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582754" y="1155972"/>
            <a:ext cx="4335332" cy="830997"/>
          </a:xfrm>
          <a:prstGeom prst="rect">
            <a:avLst/>
          </a:prstGeom>
        </p:spPr>
        <p:txBody>
          <a:bodyPr wrap="square">
            <a:spAutoFit/>
          </a:bodyPr>
          <a:lstStyle/>
          <a:p>
            <a:pPr>
              <a:spcAft>
                <a:spcPts val="1000"/>
              </a:spcAft>
              <a:buFont typeface="Arial" pitchFamily="34" charset="0"/>
              <a:buChar char="•"/>
            </a:pPr>
            <a:r>
              <a:rPr lang="en-US" sz="2400" b="1" dirty="0">
                <a:latin typeface="Arial" pitchFamily="34" charset="0"/>
                <a:cs typeface="Arial" pitchFamily="34" charset="0"/>
              </a:rPr>
              <a:t> John the Apostle </a:t>
            </a:r>
            <a:br>
              <a:rPr lang="en-US" sz="2400" b="1" dirty="0">
                <a:latin typeface="Arial" pitchFamily="34" charset="0"/>
                <a:cs typeface="Arial" pitchFamily="34" charset="0"/>
              </a:rPr>
            </a:br>
            <a:r>
              <a:rPr lang="en-US" sz="2400" b="1" dirty="0">
                <a:latin typeface="Arial" pitchFamily="34" charset="0"/>
                <a:cs typeface="Arial" pitchFamily="34" charset="0"/>
              </a:rPr>
              <a:t>     </a:t>
            </a:r>
            <a:r>
              <a:rPr lang="en-US" b="1" dirty="0">
                <a:latin typeface="Arial" pitchFamily="34" charset="0"/>
                <a:cs typeface="Arial" pitchFamily="34" charset="0"/>
              </a:rPr>
              <a:t>(John 1:1-2, 14, 18)</a:t>
            </a:r>
            <a:endParaRPr lang="en-US" sz="2400" b="1" dirty="0">
              <a:latin typeface="Arial" pitchFamily="34" charset="0"/>
              <a:cs typeface="Arial" pitchFamily="34" charset="0"/>
            </a:endParaRPr>
          </a:p>
        </p:txBody>
      </p:sp>
      <p:sp>
        <p:nvSpPr>
          <p:cNvPr id="9" name="Rectangle 8"/>
          <p:cNvSpPr/>
          <p:nvPr/>
        </p:nvSpPr>
        <p:spPr>
          <a:xfrm>
            <a:off x="4593512" y="1986969"/>
            <a:ext cx="4679576" cy="1107996"/>
          </a:xfrm>
          <a:prstGeom prst="rect">
            <a:avLst/>
          </a:prstGeom>
        </p:spPr>
        <p:txBody>
          <a:bodyPr wrap="square">
            <a:spAutoFit/>
          </a:bodyPr>
          <a:lstStyle/>
          <a:p>
            <a:pPr>
              <a:spcAft>
                <a:spcPts val="1000"/>
              </a:spcAft>
              <a:buFont typeface="Arial" pitchFamily="34" charset="0"/>
              <a:buChar char="•"/>
            </a:pPr>
            <a:r>
              <a:rPr lang="en-US" sz="2400" b="1" dirty="0">
                <a:latin typeface="Arial" pitchFamily="34" charset="0"/>
                <a:cs typeface="Arial" pitchFamily="34" charset="0"/>
              </a:rPr>
              <a:t> John the Baptist</a:t>
            </a:r>
            <a:br>
              <a:rPr lang="en-US" sz="2400" b="1" dirty="0">
                <a:latin typeface="Arial" pitchFamily="34" charset="0"/>
                <a:cs typeface="Arial" pitchFamily="34" charset="0"/>
              </a:rPr>
            </a:br>
            <a:r>
              <a:rPr lang="en-US" sz="2400" b="1" dirty="0">
                <a:latin typeface="Arial" pitchFamily="34" charset="0"/>
                <a:cs typeface="Arial" pitchFamily="34" charset="0"/>
              </a:rPr>
              <a:t>     - </a:t>
            </a:r>
            <a:r>
              <a:rPr lang="en-US" b="1" dirty="0">
                <a:latin typeface="Arial" pitchFamily="34" charset="0"/>
                <a:cs typeface="Arial" pitchFamily="34" charset="0"/>
              </a:rPr>
              <a:t>(Negative: John 1:19-23; </a:t>
            </a:r>
            <a:br>
              <a:rPr lang="en-US" b="1" dirty="0">
                <a:latin typeface="Arial" pitchFamily="34" charset="0"/>
                <a:cs typeface="Arial" pitchFamily="34" charset="0"/>
              </a:rPr>
            </a:br>
            <a:r>
              <a:rPr lang="en-US" b="1" dirty="0">
                <a:latin typeface="Arial" pitchFamily="34" charset="0"/>
                <a:cs typeface="Arial" pitchFamily="34" charset="0"/>
              </a:rPr>
              <a:t>           Positive: John 1:29)</a:t>
            </a:r>
            <a:endParaRPr lang="en-US" sz="2400" b="1" dirty="0">
              <a:latin typeface="Arial" pitchFamily="34" charset="0"/>
              <a:cs typeface="Arial" pitchFamily="34" charset="0"/>
            </a:endParaRPr>
          </a:p>
        </p:txBody>
      </p:sp>
      <p:sp>
        <p:nvSpPr>
          <p:cNvPr id="10" name="Rectangle 9"/>
          <p:cNvSpPr/>
          <p:nvPr/>
        </p:nvSpPr>
        <p:spPr>
          <a:xfrm>
            <a:off x="398034" y="1635590"/>
            <a:ext cx="3502338" cy="3108543"/>
          </a:xfrm>
          <a:prstGeom prst="rect">
            <a:avLst/>
          </a:prstGeom>
        </p:spPr>
        <p:txBody>
          <a:bodyPr wrap="square">
            <a:spAutoFit/>
          </a:bodyPr>
          <a:lstStyle/>
          <a:p>
            <a:r>
              <a:rPr lang="en-US" sz="2800" b="1" i="1" dirty="0">
                <a:latin typeface="Calibri" panose="020F0502020204030204" pitchFamily="34" charset="0"/>
              </a:rPr>
              <a:t>“The next day he saw Jesus coming to him and said, </a:t>
            </a:r>
            <a:r>
              <a:rPr lang="en-US" sz="2800" b="1" i="1" dirty="0">
                <a:solidFill>
                  <a:srgbClr val="FFFF00"/>
                </a:solidFill>
                <a:latin typeface="Calibri" panose="020F0502020204030204" pitchFamily="34" charset="0"/>
              </a:rPr>
              <a:t>“Behold, the Lamb of God who takes away the sin of the world!”</a:t>
            </a:r>
            <a:r>
              <a:rPr lang="en-US" sz="2800" b="1" i="1" dirty="0">
                <a:latin typeface="Calibri" panose="020F0502020204030204" pitchFamily="34" charset="0"/>
              </a:rPr>
              <a:t> </a:t>
            </a:r>
            <a:br>
              <a:rPr lang="en-US" sz="2800" b="1" i="1" dirty="0">
                <a:latin typeface="Calibri" panose="020F0502020204030204" pitchFamily="34" charset="0"/>
              </a:rPr>
            </a:br>
            <a:r>
              <a:rPr lang="en-US" sz="2800" b="1" i="1" dirty="0">
                <a:latin typeface="Calibri" panose="020F0502020204030204" pitchFamily="34" charset="0"/>
              </a:rPr>
              <a:t>(John 1:29, NASB95) </a:t>
            </a:r>
          </a:p>
        </p:txBody>
      </p:sp>
    </p:spTree>
    <p:extLst>
      <p:ext uri="{BB962C8B-B14F-4D97-AF65-F5344CB8AC3E}">
        <p14:creationId xmlns:p14="http://schemas.microsoft.com/office/powerpoint/2010/main" val="380836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9"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 y="0"/>
            <a:ext cx="9144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a:stCxn id="4" idx="0"/>
            <a:endCxn id="4" idx="2"/>
          </p:cNvCxnSpPr>
          <p:nvPr/>
        </p:nvCxnSpPr>
        <p:spPr>
          <a:xfrm>
            <a:off x="4572001" y="0"/>
            <a:ext cx="0" cy="6858000"/>
          </a:xfrm>
          <a:prstGeom prst="line">
            <a:avLst/>
          </a:prstGeom>
          <a:ln>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 y="0"/>
            <a:ext cx="4572000" cy="3647152"/>
          </a:xfrm>
          <a:prstGeom prst="rect">
            <a:avLst/>
          </a:prstGeom>
        </p:spPr>
        <p:txBody>
          <a:bodyPr wrap="square">
            <a:spAutoFit/>
          </a:bodyPr>
          <a:lstStyle/>
          <a:p>
            <a:pPr>
              <a:lnSpc>
                <a:spcPct val="150000"/>
              </a:lnSpc>
            </a:pPr>
            <a:r>
              <a:rPr lang="en-US" sz="2200" b="1" dirty="0">
                <a:latin typeface="Arial" pitchFamily="34" charset="0"/>
                <a:cs typeface="Arial" pitchFamily="34" charset="0"/>
              </a:rPr>
              <a:t>John 2:22 (NASB95) </a:t>
            </a:r>
          </a:p>
          <a:p>
            <a:pPr>
              <a:lnSpc>
                <a:spcPct val="150000"/>
              </a:lnSpc>
            </a:pPr>
            <a:r>
              <a:rPr lang="en-US" sz="2200" b="1" baseline="30000" dirty="0">
                <a:latin typeface="Arial" pitchFamily="34" charset="0"/>
                <a:cs typeface="Arial" pitchFamily="34" charset="0"/>
              </a:rPr>
              <a:t>22 </a:t>
            </a:r>
            <a:r>
              <a:rPr lang="en-US" sz="2200" b="1" dirty="0">
                <a:latin typeface="Arial" pitchFamily="34" charset="0"/>
                <a:cs typeface="Arial" pitchFamily="34" charset="0"/>
              </a:rPr>
              <a:t>So when He was raised from the dead, His disciples remembered that He said this; and they believed the Scripture and the word which Jesus had spoken. </a:t>
            </a:r>
          </a:p>
        </p:txBody>
      </p:sp>
      <p:sp>
        <p:nvSpPr>
          <p:cNvPr id="6" name="Rounded Rectangle 5"/>
          <p:cNvSpPr/>
          <p:nvPr/>
        </p:nvSpPr>
        <p:spPr>
          <a:xfrm>
            <a:off x="4632415" y="1607631"/>
            <a:ext cx="4451168" cy="5096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Luke 24:8 (NASB95) </a:t>
            </a:r>
          </a:p>
          <a:p>
            <a:r>
              <a:rPr lang="en-US" sz="2400" b="1" baseline="30000" dirty="0">
                <a:solidFill>
                  <a:schemeClr val="bg1"/>
                </a:solidFill>
              </a:rPr>
              <a:t>8</a:t>
            </a:r>
            <a:r>
              <a:rPr lang="en-US" sz="2400" b="1" dirty="0">
                <a:solidFill>
                  <a:schemeClr val="bg1"/>
                </a:solidFill>
              </a:rPr>
              <a:t> And they remembered His words, </a:t>
            </a:r>
            <a:br>
              <a:rPr lang="en-US" sz="2400" b="1" dirty="0">
                <a:solidFill>
                  <a:schemeClr val="bg1"/>
                </a:solidFill>
              </a:rPr>
            </a:br>
            <a:endParaRPr lang="en-US" sz="2400" b="1" dirty="0">
              <a:solidFill>
                <a:schemeClr val="bg1"/>
              </a:solidFill>
            </a:endParaRPr>
          </a:p>
          <a:p>
            <a:r>
              <a:rPr lang="en-US" sz="2400" b="1" dirty="0">
                <a:solidFill>
                  <a:schemeClr val="bg1"/>
                </a:solidFill>
              </a:rPr>
              <a:t>Luke 24:45–46 (NASB95) </a:t>
            </a:r>
          </a:p>
          <a:p>
            <a:r>
              <a:rPr lang="en-US" sz="2400" b="1" baseline="30000" dirty="0">
                <a:solidFill>
                  <a:schemeClr val="bg1"/>
                </a:solidFill>
              </a:rPr>
              <a:t>45</a:t>
            </a:r>
            <a:r>
              <a:rPr lang="en-US" sz="2400" b="1" dirty="0">
                <a:solidFill>
                  <a:schemeClr val="bg1"/>
                </a:solidFill>
              </a:rPr>
              <a:t> Then He opened their minds to understand the Scriptures, </a:t>
            </a:r>
            <a:r>
              <a:rPr lang="en-US" sz="2400" b="1" baseline="30000" dirty="0">
                <a:solidFill>
                  <a:schemeClr val="bg1"/>
                </a:solidFill>
              </a:rPr>
              <a:t>46</a:t>
            </a:r>
            <a:r>
              <a:rPr lang="en-US" sz="2400" b="1" dirty="0">
                <a:solidFill>
                  <a:schemeClr val="bg1"/>
                </a:solidFill>
              </a:rPr>
              <a:t> and He said to them, “Thus it is written, that the Christ would suffer and rise again from the dead the third day, </a:t>
            </a:r>
          </a:p>
        </p:txBody>
      </p:sp>
      <p:sp>
        <p:nvSpPr>
          <p:cNvPr id="7" name="Rectangle 6"/>
          <p:cNvSpPr/>
          <p:nvPr/>
        </p:nvSpPr>
        <p:spPr>
          <a:xfrm>
            <a:off x="4571998" y="161330"/>
            <a:ext cx="4469259" cy="830997"/>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Lk 24 - At the tomb and on the way to Emmaus</a:t>
            </a:r>
          </a:p>
        </p:txBody>
      </p:sp>
      <p:sp>
        <p:nvSpPr>
          <p:cNvPr id="8" name="Rectangle 7"/>
          <p:cNvSpPr/>
          <p:nvPr/>
        </p:nvSpPr>
        <p:spPr>
          <a:xfrm>
            <a:off x="4962418" y="992579"/>
            <a:ext cx="4469259" cy="461665"/>
          </a:xfrm>
          <a:prstGeom prst="rect">
            <a:avLst/>
          </a:prstGeom>
        </p:spPr>
        <p:txBody>
          <a:bodyPr wrap="square">
            <a:spAutoFit/>
          </a:bodyPr>
          <a:lstStyle/>
          <a:p>
            <a:pPr marL="342900" indent="-342900">
              <a:spcAft>
                <a:spcPts val="1000"/>
              </a:spcAft>
              <a:buFont typeface="Wingdings" panose="05000000000000000000" pitchFamily="2" charset="2"/>
              <a:buChar char="Ø"/>
            </a:pPr>
            <a:r>
              <a:rPr lang="en-US" sz="2400" b="1" dirty="0">
                <a:latin typeface="Arial" pitchFamily="34" charset="0"/>
                <a:cs typeface="Arial" pitchFamily="34" charset="0"/>
              </a:rPr>
              <a:t>Holy Spirit</a:t>
            </a:r>
          </a:p>
        </p:txBody>
      </p:sp>
      <p:sp>
        <p:nvSpPr>
          <p:cNvPr id="9" name="Rounded Rectangle 8"/>
          <p:cNvSpPr/>
          <p:nvPr/>
        </p:nvSpPr>
        <p:spPr>
          <a:xfrm>
            <a:off x="4632416" y="2074945"/>
            <a:ext cx="4451168" cy="34024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John 14:26 (NASB95) </a:t>
            </a:r>
          </a:p>
          <a:p>
            <a:r>
              <a:rPr lang="en-US" sz="2400" b="1" baseline="30000" dirty="0">
                <a:solidFill>
                  <a:schemeClr val="bg1"/>
                </a:solidFill>
              </a:rPr>
              <a:t>26</a:t>
            </a:r>
            <a:r>
              <a:rPr lang="en-US" sz="2400" b="1" dirty="0">
                <a:solidFill>
                  <a:schemeClr val="bg1"/>
                </a:solidFill>
              </a:rPr>
              <a:t> “But </a:t>
            </a:r>
            <a:r>
              <a:rPr lang="en-US" sz="2400" b="1" u="sng" dirty="0">
                <a:solidFill>
                  <a:schemeClr val="bg1"/>
                </a:solidFill>
              </a:rPr>
              <a:t>the Helper, the Holy Spirit</a:t>
            </a:r>
            <a:r>
              <a:rPr lang="en-US" sz="2400" b="1" dirty="0">
                <a:solidFill>
                  <a:schemeClr val="bg1"/>
                </a:solidFill>
              </a:rPr>
              <a:t>, whom the Father will send in My name, He will teach you all things, and </a:t>
            </a:r>
            <a:r>
              <a:rPr lang="en-US" sz="2400" b="1" u="sng" dirty="0">
                <a:solidFill>
                  <a:schemeClr val="bg1"/>
                </a:solidFill>
              </a:rPr>
              <a:t>bring to your remembrance all that I said to you</a:t>
            </a:r>
            <a:r>
              <a:rPr lang="en-US" sz="2400" b="1" dirty="0">
                <a:solidFill>
                  <a:schemeClr val="bg1"/>
                </a:solidFill>
              </a:rPr>
              <a:t>. </a:t>
            </a:r>
          </a:p>
        </p:txBody>
      </p:sp>
      <p:sp>
        <p:nvSpPr>
          <p:cNvPr id="10" name="Rectangle 9"/>
          <p:cNvSpPr/>
          <p:nvPr/>
        </p:nvSpPr>
        <p:spPr>
          <a:xfrm>
            <a:off x="4572001" y="1454244"/>
            <a:ext cx="4469259" cy="1200329"/>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They </a:t>
            </a:r>
            <a:r>
              <a:rPr lang="en-US" sz="2400" b="1" i="1" dirty="0">
                <a:latin typeface="Arial" pitchFamily="34" charset="0"/>
                <a:cs typeface="Arial" pitchFamily="34" charset="0"/>
              </a:rPr>
              <a:t>“believed the Scripture and the word which Jesus had spoken.”</a:t>
            </a: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346304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xit" presetSubtype="0" fill="hold" grpId="1" nodeType="with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xit" presetSubtype="0" fill="hold" grpId="1"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8" grpId="0"/>
      <p:bldP spid="9" grpId="0" animBg="1"/>
      <p:bldP spid="9" grpId="1" animBg="1"/>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0"/>
            <a:ext cx="4512179" cy="6186309"/>
          </a:xfrm>
          <a:prstGeom prst="rect">
            <a:avLst/>
          </a:prstGeom>
        </p:spPr>
        <p:txBody>
          <a:bodyPr wrap="square">
            <a:spAutoFit/>
          </a:bodyPr>
          <a:lstStyle/>
          <a:p>
            <a:pPr>
              <a:lnSpc>
                <a:spcPct val="150000"/>
              </a:lnSpc>
            </a:pPr>
            <a:r>
              <a:rPr lang="en-US" sz="2200" b="1" dirty="0">
                <a:latin typeface="Arial" pitchFamily="34" charset="0"/>
                <a:cs typeface="Arial" pitchFamily="34" charset="0"/>
              </a:rPr>
              <a:t>John 2:23–25 (NASB95) </a:t>
            </a:r>
          </a:p>
          <a:p>
            <a:pPr>
              <a:lnSpc>
                <a:spcPct val="150000"/>
              </a:lnSpc>
            </a:pPr>
            <a:r>
              <a:rPr lang="en-US" sz="2200" b="1" baseline="30000" dirty="0">
                <a:latin typeface="Arial" pitchFamily="34" charset="0"/>
                <a:cs typeface="Arial" pitchFamily="34" charset="0"/>
              </a:rPr>
              <a:t>23 </a:t>
            </a:r>
            <a:r>
              <a:rPr lang="en-US" sz="2200" b="1" dirty="0">
                <a:latin typeface="Arial" pitchFamily="34" charset="0"/>
                <a:cs typeface="Arial" pitchFamily="34" charset="0"/>
              </a:rPr>
              <a:t>Now when He was in Jerusalem at the Passover, during the feast, many believed in His name, observing His signs which He was doing. </a:t>
            </a:r>
            <a:r>
              <a:rPr lang="en-US" sz="2200" b="1" baseline="30000" dirty="0">
                <a:latin typeface="Arial" pitchFamily="34" charset="0"/>
                <a:cs typeface="Arial" pitchFamily="34" charset="0"/>
              </a:rPr>
              <a:t>24 </a:t>
            </a:r>
            <a:r>
              <a:rPr lang="en-US" sz="2200" b="1" dirty="0">
                <a:latin typeface="Arial" pitchFamily="34" charset="0"/>
                <a:cs typeface="Arial" pitchFamily="34" charset="0"/>
              </a:rPr>
              <a:t>But Jesus, on His part, was not entrusting Himself to them, for He knew all men, </a:t>
            </a:r>
            <a:r>
              <a:rPr lang="en-US" sz="2200" b="1" baseline="30000" dirty="0">
                <a:latin typeface="Arial" pitchFamily="34" charset="0"/>
                <a:cs typeface="Arial" pitchFamily="34" charset="0"/>
              </a:rPr>
              <a:t>25 </a:t>
            </a:r>
            <a:r>
              <a:rPr lang="en-US" sz="2200" b="1" dirty="0">
                <a:latin typeface="Arial" pitchFamily="34" charset="0"/>
                <a:cs typeface="Arial" pitchFamily="34" charset="0"/>
              </a:rPr>
              <a:t>and because He did not need anyone to testify concerning man, for He Himself knew what was in man. </a:t>
            </a:r>
          </a:p>
        </p:txBody>
      </p:sp>
      <p:cxnSp>
        <p:nvCxnSpPr>
          <p:cNvPr id="7" name="Straight Connector 6"/>
          <p:cNvCxnSpPr/>
          <p:nvPr/>
        </p:nvCxnSpPr>
        <p:spPr>
          <a:xfrm>
            <a:off x="4606184" y="0"/>
            <a:ext cx="0" cy="6858000"/>
          </a:xfrm>
          <a:prstGeom prst="line">
            <a:avLst/>
          </a:prstGeom>
          <a:ln>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72001" y="174406"/>
            <a:ext cx="4572000" cy="830997"/>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i="1" dirty="0">
                <a:latin typeface="Arial" pitchFamily="34" charset="0"/>
                <a:cs typeface="Arial" pitchFamily="34" charset="0"/>
              </a:rPr>
              <a:t>Signs</a:t>
            </a:r>
            <a:r>
              <a:rPr lang="en-US" sz="2400" b="1" dirty="0">
                <a:latin typeface="Arial" pitchFamily="34" charset="0"/>
                <a:cs typeface="Arial" pitchFamily="34" charset="0"/>
              </a:rPr>
              <a:t> – authenticated who Jesus was (John 4:48)</a:t>
            </a:r>
            <a:endParaRPr lang="en-US" sz="2400" b="1" i="1" dirty="0">
              <a:latin typeface="Arial" pitchFamily="34" charset="0"/>
              <a:cs typeface="Arial" pitchFamily="34" charset="0"/>
            </a:endParaRPr>
          </a:p>
        </p:txBody>
      </p:sp>
      <p:sp>
        <p:nvSpPr>
          <p:cNvPr id="8" name="Rectangle 7"/>
          <p:cNvSpPr/>
          <p:nvPr/>
        </p:nvSpPr>
        <p:spPr>
          <a:xfrm>
            <a:off x="4572000" y="993664"/>
            <a:ext cx="4572000" cy="830997"/>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Result:</a:t>
            </a:r>
            <a:br>
              <a:rPr lang="en-US" sz="2400" b="1" dirty="0">
                <a:latin typeface="Arial" pitchFamily="34" charset="0"/>
                <a:cs typeface="Arial" pitchFamily="34" charset="0"/>
              </a:rPr>
            </a:br>
            <a:r>
              <a:rPr lang="en-US" sz="2400" b="1" dirty="0">
                <a:latin typeface="Arial" pitchFamily="34" charset="0"/>
                <a:cs typeface="Arial" pitchFamily="34" charset="0"/>
              </a:rPr>
              <a:t>   - Many Believed</a:t>
            </a:r>
          </a:p>
        </p:txBody>
      </p:sp>
      <p:sp>
        <p:nvSpPr>
          <p:cNvPr id="9" name="Rounded Rectangle 8"/>
          <p:cNvSpPr/>
          <p:nvPr/>
        </p:nvSpPr>
        <p:spPr>
          <a:xfrm>
            <a:off x="4632416" y="2074945"/>
            <a:ext cx="4451168" cy="4634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John 20:30–31 (NASB95) </a:t>
            </a:r>
          </a:p>
          <a:p>
            <a:r>
              <a:rPr lang="en-US" sz="2400" b="1" baseline="30000" dirty="0">
                <a:solidFill>
                  <a:schemeClr val="bg1"/>
                </a:solidFill>
              </a:rPr>
              <a:t>30</a:t>
            </a:r>
            <a:r>
              <a:rPr lang="en-US" sz="2400" b="1" dirty="0">
                <a:solidFill>
                  <a:schemeClr val="bg1"/>
                </a:solidFill>
              </a:rPr>
              <a:t> Therefore </a:t>
            </a:r>
            <a:r>
              <a:rPr lang="en-US" sz="2400" b="1" u="sng" dirty="0">
                <a:solidFill>
                  <a:schemeClr val="bg1"/>
                </a:solidFill>
              </a:rPr>
              <a:t>many other signs Jesus also performed</a:t>
            </a:r>
            <a:r>
              <a:rPr lang="en-US" sz="2400" b="1" dirty="0">
                <a:solidFill>
                  <a:schemeClr val="bg1"/>
                </a:solidFill>
              </a:rPr>
              <a:t> in the presence of the disciples, </a:t>
            </a:r>
            <a:r>
              <a:rPr lang="en-US" sz="2400" b="1" u="sng" dirty="0">
                <a:solidFill>
                  <a:schemeClr val="bg1"/>
                </a:solidFill>
              </a:rPr>
              <a:t>which are not written in this book</a:t>
            </a:r>
            <a:r>
              <a:rPr lang="en-US" sz="2400" b="1" dirty="0">
                <a:solidFill>
                  <a:schemeClr val="bg1"/>
                </a:solidFill>
              </a:rPr>
              <a:t>; </a:t>
            </a:r>
            <a:r>
              <a:rPr lang="en-US" sz="2400" b="1" baseline="30000" dirty="0">
                <a:solidFill>
                  <a:schemeClr val="bg1"/>
                </a:solidFill>
              </a:rPr>
              <a:t>31</a:t>
            </a:r>
            <a:r>
              <a:rPr lang="en-US" sz="2400" b="1" dirty="0">
                <a:solidFill>
                  <a:schemeClr val="bg1"/>
                </a:solidFill>
              </a:rPr>
              <a:t> but these have been written so that you may believe that Jesus is the Christ, the Son of God; and that believing you may have life in His name. </a:t>
            </a:r>
          </a:p>
        </p:txBody>
      </p:sp>
      <p:sp>
        <p:nvSpPr>
          <p:cNvPr id="10" name="Rectangle 9"/>
          <p:cNvSpPr/>
          <p:nvPr/>
        </p:nvSpPr>
        <p:spPr>
          <a:xfrm>
            <a:off x="4571999" y="1824661"/>
            <a:ext cx="4572000" cy="1200329"/>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Jesus knows the hearts / minds of men as we have seen… </a:t>
            </a:r>
          </a:p>
        </p:txBody>
      </p:sp>
      <p:sp>
        <p:nvSpPr>
          <p:cNvPr id="11" name="Rounded Rectangle 10"/>
          <p:cNvSpPr/>
          <p:nvPr/>
        </p:nvSpPr>
        <p:spPr>
          <a:xfrm>
            <a:off x="4640368" y="3175196"/>
            <a:ext cx="4511584" cy="35325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rPr>
              <a:t>John 1:43 (NASB95) </a:t>
            </a:r>
          </a:p>
          <a:p>
            <a:r>
              <a:rPr lang="en-US" sz="2000" b="1" baseline="30000" dirty="0">
                <a:solidFill>
                  <a:schemeClr val="bg1"/>
                </a:solidFill>
              </a:rPr>
              <a:t>43</a:t>
            </a:r>
            <a:r>
              <a:rPr lang="en-US" sz="2000" b="1" dirty="0">
                <a:solidFill>
                  <a:schemeClr val="bg1"/>
                </a:solidFill>
              </a:rPr>
              <a:t> The next day He purposed to go into Galilee, and He found Philip. And Jesus said to him, “Follow Me.” </a:t>
            </a:r>
            <a:br>
              <a:rPr lang="en-US" sz="2000" b="1" dirty="0">
                <a:solidFill>
                  <a:schemeClr val="bg1"/>
                </a:solidFill>
              </a:rPr>
            </a:br>
            <a:endParaRPr lang="en-US" sz="1100" b="1" dirty="0">
              <a:solidFill>
                <a:schemeClr val="bg1"/>
              </a:solidFill>
            </a:endParaRPr>
          </a:p>
          <a:p>
            <a:r>
              <a:rPr lang="en-US" sz="2000" b="1" dirty="0">
                <a:solidFill>
                  <a:schemeClr val="bg1"/>
                </a:solidFill>
              </a:rPr>
              <a:t>John 1:47 (NASB95) </a:t>
            </a:r>
          </a:p>
          <a:p>
            <a:r>
              <a:rPr lang="en-US" sz="2000" b="1" baseline="30000" dirty="0">
                <a:solidFill>
                  <a:schemeClr val="bg1"/>
                </a:solidFill>
              </a:rPr>
              <a:t>47</a:t>
            </a:r>
            <a:r>
              <a:rPr lang="en-US" sz="2000" b="1" dirty="0">
                <a:solidFill>
                  <a:schemeClr val="bg1"/>
                </a:solidFill>
              </a:rPr>
              <a:t> Jesus saw Nathanael coming to Him, and said of him, “Behold, an Israelite indeed, in whom there is no deceit!” </a:t>
            </a:r>
          </a:p>
        </p:txBody>
      </p:sp>
      <p:sp>
        <p:nvSpPr>
          <p:cNvPr id="12" name="Rectangle 11"/>
          <p:cNvSpPr/>
          <p:nvPr/>
        </p:nvSpPr>
        <p:spPr>
          <a:xfrm>
            <a:off x="5117595" y="2909162"/>
            <a:ext cx="3557130" cy="1200329"/>
          </a:xfrm>
          <a:prstGeom prst="rect">
            <a:avLst/>
          </a:prstGeom>
        </p:spPr>
        <p:txBody>
          <a:bodyPr wrap="square">
            <a:spAutoFit/>
          </a:bodyPr>
          <a:lstStyle/>
          <a:p>
            <a:pPr marL="342900" indent="-342900">
              <a:spcAft>
                <a:spcPts val="1000"/>
              </a:spcAft>
              <a:buFont typeface="Wingdings" panose="05000000000000000000" pitchFamily="2" charset="2"/>
              <a:buChar char="Ø"/>
            </a:pPr>
            <a:r>
              <a:rPr lang="en-US" sz="2400" b="1" dirty="0">
                <a:latin typeface="Arial" pitchFamily="34" charset="0"/>
                <a:cs typeface="Arial" pitchFamily="34" charset="0"/>
              </a:rPr>
              <a:t>There is a difference in superficial faith and penetrating faith</a:t>
            </a:r>
          </a:p>
        </p:txBody>
      </p:sp>
      <p:sp>
        <p:nvSpPr>
          <p:cNvPr id="13" name="Rounded Rectangle 12"/>
          <p:cNvSpPr/>
          <p:nvPr/>
        </p:nvSpPr>
        <p:spPr>
          <a:xfrm>
            <a:off x="4632415" y="4109491"/>
            <a:ext cx="4511584" cy="27376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John 6:26 (NASB95) </a:t>
            </a:r>
          </a:p>
          <a:p>
            <a:r>
              <a:rPr lang="en-US" sz="2400" b="1" baseline="30000" dirty="0">
                <a:solidFill>
                  <a:schemeClr val="bg1"/>
                </a:solidFill>
              </a:rPr>
              <a:t>26</a:t>
            </a:r>
            <a:r>
              <a:rPr lang="en-US" sz="2400" b="1" dirty="0">
                <a:solidFill>
                  <a:schemeClr val="bg1"/>
                </a:solidFill>
              </a:rPr>
              <a:t> Jesus answered them and said, “Truly, truly, I say to you, </a:t>
            </a:r>
            <a:r>
              <a:rPr lang="en-US" sz="2400" b="1" u="sng" dirty="0">
                <a:solidFill>
                  <a:schemeClr val="bg1"/>
                </a:solidFill>
              </a:rPr>
              <a:t>you seek Me, not because you saw signs, but because you ate of the loaves and were filled</a:t>
            </a:r>
            <a:r>
              <a:rPr lang="en-US" sz="2400" b="1" dirty="0">
                <a:solidFill>
                  <a:schemeClr val="bg1"/>
                </a:solidFill>
              </a:rPr>
              <a:t>.</a:t>
            </a:r>
            <a:endParaRPr lang="en-US" sz="2000" b="1" dirty="0">
              <a:solidFill>
                <a:schemeClr val="bg1"/>
              </a:solidFill>
            </a:endParaRPr>
          </a:p>
        </p:txBody>
      </p:sp>
    </p:spTree>
    <p:extLst>
      <p:ext uri="{BB962C8B-B14F-4D97-AF65-F5344CB8AC3E}">
        <p14:creationId xmlns:p14="http://schemas.microsoft.com/office/powerpoint/2010/main" val="349877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xit" presetSubtype="0" fill="hold" grpId="1" nodeType="with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xit" presetSubtype="0" fill="hold" grpId="1" nodeType="with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animBg="1"/>
      <p:bldP spid="9" grpId="1" animBg="1"/>
      <p:bldP spid="10" grpId="0"/>
      <p:bldP spid="11" grpId="0" animBg="1"/>
      <p:bldP spid="11" grpId="1" animBg="1"/>
      <p:bldP spid="12" grpId="0"/>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451860" y="0"/>
            <a:ext cx="5692140"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047060" y="801142"/>
            <a:ext cx="4572000" cy="830997"/>
          </a:xfrm>
          <a:prstGeom prst="rect">
            <a:avLst/>
          </a:prstGeom>
        </p:spPr>
        <p:txBody>
          <a:bodyPr wrap="square">
            <a:spAutoFit/>
          </a:bodyPr>
          <a:lstStyle/>
          <a:p>
            <a:pPr>
              <a:spcAft>
                <a:spcPts val="1000"/>
              </a:spcAft>
            </a:pPr>
            <a:r>
              <a:rPr lang="en-US" sz="2400" b="1" dirty="0">
                <a:latin typeface="Arial" pitchFamily="34" charset="0"/>
                <a:cs typeface="Arial" pitchFamily="34" charset="0"/>
              </a:rPr>
              <a:t>If Jesus literally, in the flesh, were here today:</a:t>
            </a:r>
          </a:p>
        </p:txBody>
      </p:sp>
      <p:sp>
        <p:nvSpPr>
          <p:cNvPr id="13" name="Rectangle 12"/>
          <p:cNvSpPr/>
          <p:nvPr/>
        </p:nvSpPr>
        <p:spPr>
          <a:xfrm>
            <a:off x="3753746" y="136198"/>
            <a:ext cx="5154930" cy="584775"/>
          </a:xfrm>
          <a:prstGeom prst="rect">
            <a:avLst/>
          </a:prstGeom>
        </p:spPr>
        <p:txBody>
          <a:bodyPr wrap="square">
            <a:spAutoFit/>
          </a:bodyPr>
          <a:lstStyle/>
          <a:p>
            <a:pPr>
              <a:spcAft>
                <a:spcPts val="1000"/>
              </a:spcAft>
            </a:pPr>
            <a:r>
              <a:rPr lang="en-US" sz="3200" b="1" dirty="0">
                <a:latin typeface="Arial" pitchFamily="34" charset="0"/>
                <a:cs typeface="Arial" pitchFamily="34" charset="0"/>
              </a:rPr>
              <a:t>Application:</a:t>
            </a:r>
          </a:p>
        </p:txBody>
      </p:sp>
      <p:sp>
        <p:nvSpPr>
          <p:cNvPr id="14" name="Rectangle 13"/>
          <p:cNvSpPr/>
          <p:nvPr/>
        </p:nvSpPr>
        <p:spPr>
          <a:xfrm>
            <a:off x="4358359" y="1786314"/>
            <a:ext cx="4262550" cy="830997"/>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Would He be indignant with our worship?</a:t>
            </a:r>
          </a:p>
        </p:txBody>
      </p:sp>
      <p:sp>
        <p:nvSpPr>
          <p:cNvPr id="15" name="Rectangle 14"/>
          <p:cNvSpPr/>
          <p:nvPr/>
        </p:nvSpPr>
        <p:spPr>
          <a:xfrm>
            <a:off x="4338525" y="2697480"/>
            <a:ext cx="4572000" cy="830997"/>
          </a:xfrm>
          <a:prstGeom prst="rect">
            <a:avLst/>
          </a:prstGeom>
        </p:spPr>
        <p:txBody>
          <a:bodyPr wrap="square">
            <a:spAutoFit/>
          </a:bodyPr>
          <a:lstStyle/>
          <a:p>
            <a:pPr marL="342900" indent="-342900">
              <a:spcAft>
                <a:spcPts val="1000"/>
              </a:spcAft>
              <a:buFont typeface="Arial" panose="020B0604020202020204" pitchFamily="34" charset="0"/>
              <a:buChar char="•"/>
            </a:pPr>
            <a:r>
              <a:rPr lang="en-US" sz="2400" b="1" dirty="0">
                <a:latin typeface="Arial" pitchFamily="34" charset="0"/>
                <a:cs typeface="Arial" pitchFamily="34" charset="0"/>
              </a:rPr>
              <a:t>Would He be indignant </a:t>
            </a:r>
            <a:br>
              <a:rPr lang="en-US" sz="2400" b="1" dirty="0">
                <a:latin typeface="Arial" pitchFamily="34" charset="0"/>
                <a:cs typeface="Arial" pitchFamily="34" charset="0"/>
              </a:rPr>
            </a:br>
            <a:r>
              <a:rPr lang="en-US" sz="2400" b="1" dirty="0">
                <a:latin typeface="Arial" pitchFamily="34" charset="0"/>
                <a:cs typeface="Arial" pitchFamily="34" charset="0"/>
              </a:rPr>
              <a:t>with me?</a:t>
            </a:r>
          </a:p>
        </p:txBody>
      </p:sp>
      <p:sp>
        <p:nvSpPr>
          <p:cNvPr id="8" name="Rounded Rectangle 7"/>
          <p:cNvSpPr/>
          <p:nvPr/>
        </p:nvSpPr>
        <p:spPr>
          <a:xfrm>
            <a:off x="3958981" y="3715062"/>
            <a:ext cx="4744460" cy="17575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chemeClr val="bg1"/>
                </a:solidFill>
              </a:rPr>
              <a:t>““God is spirit, and those who worship Him must worship in spirit and truth.”” </a:t>
            </a:r>
            <a:br>
              <a:rPr lang="en-US" sz="2400" b="1" i="1" dirty="0">
                <a:solidFill>
                  <a:schemeClr val="bg1"/>
                </a:solidFill>
              </a:rPr>
            </a:br>
            <a:r>
              <a:rPr lang="en-US" sz="2400" b="1" i="1" dirty="0">
                <a:solidFill>
                  <a:schemeClr val="bg1"/>
                </a:solidFill>
              </a:rPr>
              <a:t>(John 4:24, NASB95) </a:t>
            </a:r>
          </a:p>
        </p:txBody>
      </p:sp>
      <p:sp>
        <p:nvSpPr>
          <p:cNvPr id="9" name="Rounded Rectangle 8"/>
          <p:cNvSpPr/>
          <p:nvPr/>
        </p:nvSpPr>
        <p:spPr>
          <a:xfrm>
            <a:off x="3464593" y="3655903"/>
            <a:ext cx="5692139" cy="30746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chemeClr val="bg1"/>
                </a:solidFill>
              </a:rPr>
              <a:t>“Or do you not know that </a:t>
            </a:r>
            <a:r>
              <a:rPr lang="en-US" sz="2400" b="1" i="1" u="sng" dirty="0">
                <a:solidFill>
                  <a:schemeClr val="bg1"/>
                </a:solidFill>
              </a:rPr>
              <a:t>your body is a temple of the Holy Spirit who is in you, whom you have from God</a:t>
            </a:r>
            <a:r>
              <a:rPr lang="en-US" sz="2400" b="1" i="1" dirty="0">
                <a:solidFill>
                  <a:schemeClr val="bg1"/>
                </a:solidFill>
              </a:rPr>
              <a:t>, and that you are not your own? For </a:t>
            </a:r>
            <a:r>
              <a:rPr lang="en-US" sz="2400" b="1" i="1" u="sng" dirty="0">
                <a:solidFill>
                  <a:schemeClr val="bg1"/>
                </a:solidFill>
              </a:rPr>
              <a:t>you have been bought with a price: therefore glorify God in your body</a:t>
            </a:r>
            <a:r>
              <a:rPr lang="en-US" sz="2400" b="1" i="1" dirty="0">
                <a:solidFill>
                  <a:schemeClr val="bg1"/>
                </a:solidFill>
              </a:rPr>
              <a:t>.” </a:t>
            </a:r>
            <a:br>
              <a:rPr lang="en-US" sz="2400" b="1" i="1" dirty="0">
                <a:solidFill>
                  <a:schemeClr val="bg1"/>
                </a:solidFill>
              </a:rPr>
            </a:br>
            <a:r>
              <a:rPr lang="en-US" sz="2400" b="1" i="1" dirty="0">
                <a:solidFill>
                  <a:schemeClr val="bg1"/>
                </a:solidFill>
              </a:rPr>
              <a:t>  (1 Corinthians 6:19–20, NASB95) </a:t>
            </a:r>
          </a:p>
        </p:txBody>
      </p:sp>
    </p:spTree>
    <p:extLst>
      <p:ext uri="{BB962C8B-B14F-4D97-AF65-F5344CB8AC3E}">
        <p14:creationId xmlns:p14="http://schemas.microsoft.com/office/powerpoint/2010/main" val="396078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xit" presetSubtype="0" fill="hold" grpId="1" nodeType="with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8" grpId="0" animBg="1"/>
      <p:bldP spid="8" grpId="1"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
          <p:cNvSpPr txBox="1">
            <a:spLocks/>
          </p:cNvSpPr>
          <p:nvPr/>
        </p:nvSpPr>
        <p:spPr>
          <a:xfrm>
            <a:off x="2426677" y="5355118"/>
            <a:ext cx="4290647" cy="350935"/>
          </a:xfrm>
          <a:prstGeom prst="rect">
            <a:avLst/>
          </a:prstGeom>
        </p:spPr>
        <p:txBody>
          <a:bodyPr>
            <a:noAutofit/>
          </a:bodyPr>
          <a:lstStyle/>
          <a:p>
            <a:pPr marL="0" marR="0" lvl="0" indent="0" algn="ctr" defTabSz="914400" rtl="0" eaLnBrk="1" fontAlgn="auto" latinLnBrk="0" hangingPunct="1">
              <a:lnSpc>
                <a:spcPct val="100000"/>
              </a:lnSpc>
              <a:spcBef>
                <a:spcPct val="20000"/>
              </a:spcBef>
              <a:spcAft>
                <a:spcPts val="0"/>
              </a:spcAft>
              <a:buClrTx/>
              <a:buSzTx/>
              <a:buFont typeface="Arial"/>
              <a:buNone/>
              <a:tabLst/>
              <a:defRPr/>
            </a:pPr>
            <a:r>
              <a:rPr lang="en-US" sz="2800" b="1" dirty="0">
                <a:solidFill>
                  <a:srgbClr val="FBEC8D"/>
                </a:solidFill>
                <a:latin typeface="Calibri" panose="020F0502020204030204" pitchFamily="34" charset="0"/>
                <a:cs typeface="Arial" panose="020B0604020202020204" pitchFamily="34" charset="0"/>
              </a:rPr>
              <a:t>LESSON</a:t>
            </a:r>
            <a:r>
              <a:rPr kumimoji="0" lang="en-US" sz="2800" b="1" i="0" u="none" strike="noStrike" kern="1200" cap="none" spc="0" normalizeH="0" noProof="0" dirty="0">
                <a:ln>
                  <a:noFill/>
                </a:ln>
                <a:solidFill>
                  <a:srgbClr val="FBEC8D"/>
                </a:solidFill>
                <a:effectLst/>
                <a:uLnTx/>
                <a:uFillTx/>
                <a:latin typeface="Calibri" panose="020F0502020204030204" pitchFamily="34" charset="0"/>
                <a:cs typeface="Arial" panose="020B0604020202020204" pitchFamily="34" charset="0"/>
              </a:rPr>
              <a:t> 3 - </a:t>
            </a:r>
            <a:r>
              <a:rPr kumimoji="0" lang="en-US" sz="2800" b="1" i="0" u="none" strike="noStrike" kern="1200" cap="none" spc="0" normalizeH="0" baseline="0" noProof="0" dirty="0">
                <a:ln>
                  <a:noFill/>
                </a:ln>
                <a:solidFill>
                  <a:srgbClr val="FBEC8D"/>
                </a:solidFill>
                <a:effectLst/>
                <a:uLnTx/>
                <a:uFillTx/>
                <a:latin typeface="Calibri" panose="020F0502020204030204" pitchFamily="34" charset="0"/>
                <a:cs typeface="Arial" panose="020B0604020202020204" pitchFamily="34" charset="0"/>
              </a:rPr>
              <a:t>JOHN 2:1-25</a:t>
            </a:r>
            <a:endParaRPr kumimoji="0" lang="en-US" sz="2400" b="1" i="0" u="none" strike="noStrike" kern="1200" cap="none" spc="0" normalizeH="0" baseline="0" noProof="0" dirty="0">
              <a:ln>
                <a:noFill/>
              </a:ln>
              <a:solidFill>
                <a:srgbClr val="FBEC8D"/>
              </a:solidFill>
              <a:effectLst/>
              <a:uLnTx/>
              <a:uFillTx/>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040805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0"/>
            <a:ext cx="6858000" cy="6858000"/>
          </a:xfrm>
          <a:prstGeom prst="rect">
            <a:avLst/>
          </a:prstGeom>
        </p:spPr>
      </p:pic>
    </p:spTree>
    <p:extLst>
      <p:ext uri="{BB962C8B-B14F-4D97-AF65-F5344CB8AC3E}">
        <p14:creationId xmlns:p14="http://schemas.microsoft.com/office/powerpoint/2010/main" val="3170233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02A2C"/>
        </a:solidFill>
        <a:effectLst/>
      </p:bgPr>
    </p:bg>
    <p:spTree>
      <p:nvGrpSpPr>
        <p:cNvPr id="1" name=""/>
        <p:cNvGrpSpPr/>
        <p:nvPr/>
      </p:nvGrpSpPr>
      <p:grpSpPr>
        <a:xfrm>
          <a:off x="0" y="0"/>
          <a:ext cx="0" cy="0"/>
          <a:chOff x="0" y="0"/>
          <a:chExt cx="0" cy="0"/>
        </a:xfrm>
      </p:grpSpPr>
      <p:sp>
        <p:nvSpPr>
          <p:cNvPr id="4" name="Rectangle 3"/>
          <p:cNvSpPr/>
          <p:nvPr/>
        </p:nvSpPr>
        <p:spPr>
          <a:xfrm>
            <a:off x="0" y="1043921"/>
            <a:ext cx="4582754" cy="6124754"/>
          </a:xfrm>
          <a:prstGeom prst="rect">
            <a:avLst/>
          </a:prstGeom>
        </p:spPr>
        <p:txBody>
          <a:bodyPr wrap="square">
            <a:spAutoFit/>
          </a:bodyPr>
          <a:lstStyle/>
          <a:p>
            <a:r>
              <a:rPr lang="en-US" sz="2700" b="1" i="1" dirty="0">
                <a:latin typeface="Calibri" panose="020F0502020204030204" pitchFamily="34" charset="0"/>
              </a:rPr>
              <a:t>“</a:t>
            </a:r>
            <a:r>
              <a:rPr lang="en-US" sz="2700" b="1" i="1" dirty="0">
                <a:solidFill>
                  <a:srgbClr val="FFFF00"/>
                </a:solidFill>
                <a:latin typeface="Calibri" panose="020F0502020204030204" pitchFamily="34" charset="0"/>
              </a:rPr>
              <a:t>John</a:t>
            </a:r>
            <a:r>
              <a:rPr lang="en-US" sz="2700" b="1" i="1" dirty="0">
                <a:latin typeface="Calibri" panose="020F0502020204030204" pitchFamily="34" charset="0"/>
              </a:rPr>
              <a:t> </a:t>
            </a:r>
            <a:r>
              <a:rPr lang="en-US" sz="2700" b="1" i="1" dirty="0">
                <a:solidFill>
                  <a:srgbClr val="FFFF00"/>
                </a:solidFill>
                <a:latin typeface="Calibri" panose="020F0502020204030204" pitchFamily="34" charset="0"/>
              </a:rPr>
              <a:t>testified</a:t>
            </a:r>
            <a:r>
              <a:rPr lang="en-US" sz="2700" b="1" i="1" dirty="0">
                <a:latin typeface="Calibri" panose="020F0502020204030204" pitchFamily="34" charset="0"/>
              </a:rPr>
              <a:t> saying, “I have seen the Spirit descending as a dove out of heaven, and He remained upon Him. “I did not recognize Him, but He who sent me to baptize in water said to me, ‘He upon whom you see the Spirit descending and remaining upon Him, this is the One who baptizes in the Holy Spirit.’ </a:t>
            </a:r>
            <a:r>
              <a:rPr lang="en-US" sz="2700" b="1" i="1" dirty="0">
                <a:solidFill>
                  <a:srgbClr val="FFFF00"/>
                </a:solidFill>
                <a:latin typeface="Calibri" panose="020F0502020204030204" pitchFamily="34" charset="0"/>
              </a:rPr>
              <a:t>“I myself have seen, and have testified that this is the Son of God.”</a:t>
            </a:r>
            <a:r>
              <a:rPr lang="en-US" sz="2700" b="1" i="1" dirty="0">
                <a:latin typeface="Calibri" panose="020F0502020204030204" pitchFamily="34" charset="0"/>
              </a:rPr>
              <a:t>” </a:t>
            </a:r>
            <a:br>
              <a:rPr lang="en-US" sz="2700" b="1" i="1" dirty="0">
                <a:latin typeface="Calibri" panose="020F0502020204030204" pitchFamily="34" charset="0"/>
              </a:rPr>
            </a:br>
            <a:r>
              <a:rPr lang="en-US" sz="2700" b="1" i="1" dirty="0">
                <a:latin typeface="Calibri" panose="020F0502020204030204" pitchFamily="34" charset="0"/>
              </a:rPr>
              <a:t>(John 1:32–34, NASB95) </a:t>
            </a:r>
          </a:p>
        </p:txBody>
      </p:sp>
      <p:sp>
        <p:nvSpPr>
          <p:cNvPr id="5" name="Text Placeholder 1"/>
          <p:cNvSpPr txBox="1">
            <a:spLocks/>
          </p:cNvSpPr>
          <p:nvPr/>
        </p:nvSpPr>
        <p:spPr>
          <a:xfrm>
            <a:off x="398034" y="229257"/>
            <a:ext cx="7734851" cy="964844"/>
          </a:xfrm>
          <a:prstGeom prst="rect">
            <a:avLst/>
          </a:prstGeom>
        </p:spPr>
        <p:txBody>
          <a:bodyPr>
            <a:noAutofit/>
          </a:bodyPr>
          <a:lstStyle/>
          <a:p>
            <a:pPr marL="0" marR="0" lvl="0" indent="0" defTabSz="914400" rtl="0" eaLnBrk="1" fontAlgn="auto" latinLnBrk="0" hangingPunct="1">
              <a:lnSpc>
                <a:spcPct val="100000"/>
              </a:lnSpc>
              <a:spcBef>
                <a:spcPct val="20000"/>
              </a:spcBef>
              <a:spcAft>
                <a:spcPts val="0"/>
              </a:spcAft>
              <a:buClrTx/>
              <a:buSzTx/>
              <a:buFont typeface="Arial"/>
              <a:buNone/>
              <a:tabLst/>
              <a:defRPr/>
            </a:pPr>
            <a:r>
              <a:rPr lang="en-US" sz="4400" b="1" dirty="0">
                <a:solidFill>
                  <a:srgbClr val="BDA133"/>
                </a:solidFill>
                <a:latin typeface="Calibri" panose="020F0502020204030204" pitchFamily="34" charset="0"/>
                <a:cs typeface="Arial" panose="020B0604020202020204" pitchFamily="34" charset="0"/>
              </a:rPr>
              <a:t>Introduction of Jesus the Christ: </a:t>
            </a:r>
            <a:endParaRPr kumimoji="0" lang="en-US" sz="4000" b="1" i="0" u="none" strike="noStrike" kern="1200" cap="none" spc="0" normalizeH="0" baseline="0" noProof="0" dirty="0">
              <a:ln>
                <a:noFill/>
              </a:ln>
              <a:solidFill>
                <a:srgbClr val="BDA133"/>
              </a:solidFill>
              <a:effectLst/>
              <a:uLnTx/>
              <a:uFillTx/>
              <a:latin typeface="Calibri" panose="020F0502020204030204" pitchFamily="34" charset="0"/>
              <a:cs typeface="Arial" panose="020B0604020202020204" pitchFamily="34" charset="0"/>
            </a:endParaRPr>
          </a:p>
        </p:txBody>
      </p:sp>
      <p:cxnSp>
        <p:nvCxnSpPr>
          <p:cNvPr id="6" name="Straight Connector 5"/>
          <p:cNvCxnSpPr/>
          <p:nvPr/>
        </p:nvCxnSpPr>
        <p:spPr>
          <a:xfrm>
            <a:off x="4572000" y="1226375"/>
            <a:ext cx="0" cy="5389579"/>
          </a:xfrm>
          <a:prstGeom prst="line">
            <a:avLst/>
          </a:prstGeom>
          <a:ln>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11971" y="1032734"/>
            <a:ext cx="8541573" cy="0"/>
          </a:xfrm>
          <a:prstGeom prst="line">
            <a:avLst/>
          </a:prstGeom>
          <a:ln>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582754" y="1155972"/>
            <a:ext cx="4335332" cy="830997"/>
          </a:xfrm>
          <a:prstGeom prst="rect">
            <a:avLst/>
          </a:prstGeom>
        </p:spPr>
        <p:txBody>
          <a:bodyPr wrap="square">
            <a:spAutoFit/>
          </a:bodyPr>
          <a:lstStyle/>
          <a:p>
            <a:pPr>
              <a:spcAft>
                <a:spcPts val="1000"/>
              </a:spcAft>
              <a:buFont typeface="Arial" pitchFamily="34" charset="0"/>
              <a:buChar char="•"/>
            </a:pPr>
            <a:r>
              <a:rPr lang="en-US" sz="2400" b="1" dirty="0">
                <a:latin typeface="Arial" pitchFamily="34" charset="0"/>
                <a:cs typeface="Arial" pitchFamily="34" charset="0"/>
              </a:rPr>
              <a:t> John the Apostle</a:t>
            </a:r>
            <a:br>
              <a:rPr lang="en-US" sz="2400" b="1" dirty="0">
                <a:latin typeface="Arial" pitchFamily="34" charset="0"/>
                <a:cs typeface="Arial" pitchFamily="34" charset="0"/>
              </a:rPr>
            </a:br>
            <a:r>
              <a:rPr lang="en-US" sz="2400" b="1" dirty="0">
                <a:latin typeface="Arial" pitchFamily="34" charset="0"/>
                <a:cs typeface="Arial" pitchFamily="34" charset="0"/>
              </a:rPr>
              <a:t>     </a:t>
            </a:r>
            <a:r>
              <a:rPr lang="en-US" b="1" dirty="0">
                <a:latin typeface="Arial" pitchFamily="34" charset="0"/>
                <a:cs typeface="Arial" pitchFamily="34" charset="0"/>
              </a:rPr>
              <a:t>(John 1:1-2, 14, 18)</a:t>
            </a:r>
            <a:endParaRPr lang="en-US" sz="2400" b="1" dirty="0">
              <a:latin typeface="Arial" pitchFamily="34" charset="0"/>
              <a:cs typeface="Arial" pitchFamily="34" charset="0"/>
            </a:endParaRPr>
          </a:p>
        </p:txBody>
      </p:sp>
      <p:sp>
        <p:nvSpPr>
          <p:cNvPr id="9" name="Rectangle 8"/>
          <p:cNvSpPr/>
          <p:nvPr/>
        </p:nvSpPr>
        <p:spPr>
          <a:xfrm>
            <a:off x="4593512" y="1986969"/>
            <a:ext cx="4679576" cy="1107996"/>
          </a:xfrm>
          <a:prstGeom prst="rect">
            <a:avLst/>
          </a:prstGeom>
        </p:spPr>
        <p:txBody>
          <a:bodyPr wrap="square">
            <a:spAutoFit/>
          </a:bodyPr>
          <a:lstStyle/>
          <a:p>
            <a:pPr>
              <a:spcAft>
                <a:spcPts val="1000"/>
              </a:spcAft>
              <a:buFont typeface="Arial" pitchFamily="34" charset="0"/>
              <a:buChar char="•"/>
            </a:pPr>
            <a:r>
              <a:rPr lang="en-US" sz="2400" b="1" dirty="0">
                <a:latin typeface="Arial" pitchFamily="34" charset="0"/>
                <a:cs typeface="Arial" pitchFamily="34" charset="0"/>
              </a:rPr>
              <a:t> John the Baptist</a:t>
            </a:r>
            <a:br>
              <a:rPr lang="en-US" sz="2400" b="1" dirty="0">
                <a:latin typeface="Arial" pitchFamily="34" charset="0"/>
                <a:cs typeface="Arial" pitchFamily="34" charset="0"/>
              </a:rPr>
            </a:br>
            <a:r>
              <a:rPr lang="en-US" sz="2400" b="1" dirty="0">
                <a:latin typeface="Arial" pitchFamily="34" charset="0"/>
                <a:cs typeface="Arial" pitchFamily="34" charset="0"/>
              </a:rPr>
              <a:t>     - </a:t>
            </a:r>
            <a:r>
              <a:rPr lang="en-US" b="1" dirty="0">
                <a:latin typeface="Arial" pitchFamily="34" charset="0"/>
                <a:cs typeface="Arial" pitchFamily="34" charset="0"/>
              </a:rPr>
              <a:t>(Negative: John 1:19-23; </a:t>
            </a:r>
            <a:br>
              <a:rPr lang="en-US" b="1" dirty="0">
                <a:latin typeface="Arial" pitchFamily="34" charset="0"/>
                <a:cs typeface="Arial" pitchFamily="34" charset="0"/>
              </a:rPr>
            </a:br>
            <a:r>
              <a:rPr lang="en-US" b="1" dirty="0">
                <a:latin typeface="Arial" pitchFamily="34" charset="0"/>
                <a:cs typeface="Arial" pitchFamily="34" charset="0"/>
              </a:rPr>
              <a:t>           Positive: John 1:29)</a:t>
            </a:r>
            <a:endParaRPr lang="en-US" sz="2400" b="1" dirty="0">
              <a:latin typeface="Arial" pitchFamily="34" charset="0"/>
              <a:cs typeface="Arial" pitchFamily="34" charset="0"/>
            </a:endParaRPr>
          </a:p>
        </p:txBody>
      </p:sp>
      <p:sp>
        <p:nvSpPr>
          <p:cNvPr id="12" name="Rectangle 11"/>
          <p:cNvSpPr/>
          <p:nvPr/>
        </p:nvSpPr>
        <p:spPr>
          <a:xfrm>
            <a:off x="4582754" y="2999609"/>
            <a:ext cx="4679576" cy="738664"/>
          </a:xfrm>
          <a:prstGeom prst="rect">
            <a:avLst/>
          </a:prstGeom>
        </p:spPr>
        <p:txBody>
          <a:bodyPr wrap="square">
            <a:spAutoFit/>
          </a:bodyPr>
          <a:lstStyle/>
          <a:p>
            <a:pPr>
              <a:spcAft>
                <a:spcPts val="1000"/>
              </a:spcAft>
            </a:pPr>
            <a:r>
              <a:rPr lang="en-US" sz="2400" b="1" dirty="0">
                <a:latin typeface="Arial" pitchFamily="34" charset="0"/>
                <a:cs typeface="Arial" pitchFamily="34" charset="0"/>
              </a:rPr>
              <a:t>     - </a:t>
            </a:r>
            <a:r>
              <a:rPr lang="en-US" b="1" dirty="0">
                <a:latin typeface="Arial" pitchFamily="34" charset="0"/>
                <a:cs typeface="Arial" pitchFamily="34" charset="0"/>
              </a:rPr>
              <a:t>Baptism of Jesus (God confirmed)</a:t>
            </a:r>
            <a:br>
              <a:rPr lang="en-US" b="1" dirty="0">
                <a:latin typeface="Arial" pitchFamily="34" charset="0"/>
                <a:cs typeface="Arial" pitchFamily="34" charset="0"/>
              </a:rPr>
            </a:br>
            <a:r>
              <a:rPr lang="en-US" b="1" dirty="0">
                <a:latin typeface="Arial" pitchFamily="34" charset="0"/>
                <a:cs typeface="Arial" pitchFamily="34" charset="0"/>
              </a:rPr>
              <a:t>           (John 1:32-34)</a:t>
            </a:r>
          </a:p>
        </p:txBody>
      </p:sp>
      <p:sp>
        <p:nvSpPr>
          <p:cNvPr id="13" name="Rectangle 12"/>
          <p:cNvSpPr/>
          <p:nvPr/>
        </p:nvSpPr>
        <p:spPr>
          <a:xfrm>
            <a:off x="4" y="1453032"/>
            <a:ext cx="4582754" cy="3831818"/>
          </a:xfrm>
          <a:prstGeom prst="rect">
            <a:avLst/>
          </a:prstGeom>
        </p:spPr>
        <p:txBody>
          <a:bodyPr wrap="square">
            <a:spAutoFit/>
          </a:bodyPr>
          <a:lstStyle/>
          <a:p>
            <a:r>
              <a:rPr lang="en-US" sz="2700" b="1" i="1" dirty="0">
                <a:latin typeface="Calibri" panose="020F0502020204030204" pitchFamily="34" charset="0"/>
              </a:rPr>
              <a:t>“Again the next day </a:t>
            </a:r>
            <a:r>
              <a:rPr lang="en-US" sz="2700" b="1" i="1" dirty="0">
                <a:solidFill>
                  <a:srgbClr val="FFFF00"/>
                </a:solidFill>
                <a:latin typeface="Calibri" panose="020F0502020204030204" pitchFamily="34" charset="0"/>
              </a:rPr>
              <a:t>John</a:t>
            </a:r>
            <a:r>
              <a:rPr lang="en-US" sz="2700" b="1" i="1" dirty="0">
                <a:latin typeface="Calibri" panose="020F0502020204030204" pitchFamily="34" charset="0"/>
              </a:rPr>
              <a:t> was standing with two of his disciples, and he looked at Jesus as He walked, and said, </a:t>
            </a:r>
            <a:r>
              <a:rPr lang="en-US" sz="2700" b="1" i="1" dirty="0">
                <a:solidFill>
                  <a:srgbClr val="FFFF00"/>
                </a:solidFill>
                <a:latin typeface="Calibri" panose="020F0502020204030204" pitchFamily="34" charset="0"/>
              </a:rPr>
              <a:t>“Behold, the Lamb of God!”</a:t>
            </a:r>
            <a:r>
              <a:rPr lang="en-US" sz="2700" b="1" i="1" dirty="0">
                <a:latin typeface="Calibri" panose="020F0502020204030204" pitchFamily="34" charset="0"/>
              </a:rPr>
              <a:t> The two disciples heard him speak, and they followed Jesus.” (John 1:35–37, NASB95) </a:t>
            </a:r>
          </a:p>
        </p:txBody>
      </p:sp>
    </p:spTree>
    <p:extLst>
      <p:ext uri="{BB962C8B-B14F-4D97-AF65-F5344CB8AC3E}">
        <p14:creationId xmlns:p14="http://schemas.microsoft.com/office/powerpoint/2010/main" val="368158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02A2C"/>
        </a:solidFill>
        <a:effectLst/>
      </p:bgPr>
    </p:bg>
    <p:spTree>
      <p:nvGrpSpPr>
        <p:cNvPr id="1" name=""/>
        <p:cNvGrpSpPr/>
        <p:nvPr/>
      </p:nvGrpSpPr>
      <p:grpSpPr>
        <a:xfrm>
          <a:off x="0" y="0"/>
          <a:ext cx="0" cy="0"/>
          <a:chOff x="0" y="0"/>
          <a:chExt cx="0" cy="0"/>
        </a:xfrm>
      </p:grpSpPr>
      <p:sp>
        <p:nvSpPr>
          <p:cNvPr id="5" name="Text Placeholder 1"/>
          <p:cNvSpPr txBox="1">
            <a:spLocks/>
          </p:cNvSpPr>
          <p:nvPr/>
        </p:nvSpPr>
        <p:spPr>
          <a:xfrm>
            <a:off x="398034" y="229257"/>
            <a:ext cx="7734851" cy="964844"/>
          </a:xfrm>
          <a:prstGeom prst="rect">
            <a:avLst/>
          </a:prstGeom>
        </p:spPr>
        <p:txBody>
          <a:bodyPr>
            <a:noAutofit/>
          </a:bodyPr>
          <a:lstStyle/>
          <a:p>
            <a:pPr marL="0" marR="0" lvl="0" indent="0" defTabSz="914400" rtl="0" eaLnBrk="1" fontAlgn="auto" latinLnBrk="0" hangingPunct="1">
              <a:lnSpc>
                <a:spcPct val="100000"/>
              </a:lnSpc>
              <a:spcBef>
                <a:spcPct val="20000"/>
              </a:spcBef>
              <a:spcAft>
                <a:spcPts val="0"/>
              </a:spcAft>
              <a:buClrTx/>
              <a:buSzTx/>
              <a:buFont typeface="Arial"/>
              <a:buNone/>
              <a:tabLst/>
              <a:defRPr/>
            </a:pPr>
            <a:r>
              <a:rPr lang="en-US" sz="4400" b="1" dirty="0">
                <a:solidFill>
                  <a:srgbClr val="BDA133"/>
                </a:solidFill>
                <a:latin typeface="Calibri" panose="020F0502020204030204" pitchFamily="34" charset="0"/>
                <a:cs typeface="Arial" panose="020B0604020202020204" pitchFamily="34" charset="0"/>
              </a:rPr>
              <a:t>Introduction of Jesus the Christ: </a:t>
            </a:r>
            <a:endParaRPr kumimoji="0" lang="en-US" sz="4000" b="1" i="0" u="none" strike="noStrike" kern="1200" cap="none" spc="0" normalizeH="0" baseline="0" noProof="0" dirty="0">
              <a:ln>
                <a:noFill/>
              </a:ln>
              <a:solidFill>
                <a:srgbClr val="BDA133"/>
              </a:solidFill>
              <a:effectLst/>
              <a:uLnTx/>
              <a:uFillTx/>
              <a:latin typeface="Calibri" panose="020F0502020204030204" pitchFamily="34" charset="0"/>
              <a:cs typeface="Arial" panose="020B0604020202020204" pitchFamily="34" charset="0"/>
            </a:endParaRPr>
          </a:p>
        </p:txBody>
      </p:sp>
      <p:cxnSp>
        <p:nvCxnSpPr>
          <p:cNvPr id="6" name="Straight Connector 5"/>
          <p:cNvCxnSpPr/>
          <p:nvPr/>
        </p:nvCxnSpPr>
        <p:spPr>
          <a:xfrm>
            <a:off x="4572000" y="1226375"/>
            <a:ext cx="0" cy="5389579"/>
          </a:xfrm>
          <a:prstGeom prst="line">
            <a:avLst/>
          </a:prstGeom>
          <a:ln>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11971" y="1032734"/>
            <a:ext cx="8541573" cy="0"/>
          </a:xfrm>
          <a:prstGeom prst="line">
            <a:avLst/>
          </a:prstGeom>
          <a:ln>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582754" y="1155972"/>
            <a:ext cx="4335332" cy="830997"/>
          </a:xfrm>
          <a:prstGeom prst="rect">
            <a:avLst/>
          </a:prstGeom>
        </p:spPr>
        <p:txBody>
          <a:bodyPr wrap="square">
            <a:spAutoFit/>
          </a:bodyPr>
          <a:lstStyle/>
          <a:p>
            <a:pPr>
              <a:spcAft>
                <a:spcPts val="1000"/>
              </a:spcAft>
              <a:buFont typeface="Arial" pitchFamily="34" charset="0"/>
              <a:buChar char="•"/>
            </a:pPr>
            <a:r>
              <a:rPr lang="en-US" sz="2400" b="1" dirty="0">
                <a:latin typeface="Arial" pitchFamily="34" charset="0"/>
                <a:cs typeface="Arial" pitchFamily="34" charset="0"/>
              </a:rPr>
              <a:t> John the Apostle </a:t>
            </a:r>
            <a:br>
              <a:rPr lang="en-US" sz="2400" b="1" dirty="0">
                <a:latin typeface="Arial" pitchFamily="34" charset="0"/>
                <a:cs typeface="Arial" pitchFamily="34" charset="0"/>
              </a:rPr>
            </a:br>
            <a:r>
              <a:rPr lang="en-US" sz="2400" b="1" dirty="0">
                <a:latin typeface="Arial" pitchFamily="34" charset="0"/>
                <a:cs typeface="Arial" pitchFamily="34" charset="0"/>
              </a:rPr>
              <a:t>     </a:t>
            </a:r>
            <a:r>
              <a:rPr lang="en-US" b="1" dirty="0">
                <a:latin typeface="Arial" pitchFamily="34" charset="0"/>
                <a:cs typeface="Arial" pitchFamily="34" charset="0"/>
              </a:rPr>
              <a:t>(John 1:1-2, 14, 18)</a:t>
            </a:r>
            <a:endParaRPr lang="en-US" sz="2400" b="1" dirty="0">
              <a:latin typeface="Arial" pitchFamily="34" charset="0"/>
              <a:cs typeface="Arial" pitchFamily="34" charset="0"/>
            </a:endParaRPr>
          </a:p>
        </p:txBody>
      </p:sp>
      <p:sp>
        <p:nvSpPr>
          <p:cNvPr id="9" name="Rectangle 8"/>
          <p:cNvSpPr/>
          <p:nvPr/>
        </p:nvSpPr>
        <p:spPr>
          <a:xfrm>
            <a:off x="4593512" y="1986969"/>
            <a:ext cx="4679576" cy="1107996"/>
          </a:xfrm>
          <a:prstGeom prst="rect">
            <a:avLst/>
          </a:prstGeom>
        </p:spPr>
        <p:txBody>
          <a:bodyPr wrap="square">
            <a:spAutoFit/>
          </a:bodyPr>
          <a:lstStyle/>
          <a:p>
            <a:pPr>
              <a:spcAft>
                <a:spcPts val="1000"/>
              </a:spcAft>
              <a:buFont typeface="Arial" pitchFamily="34" charset="0"/>
              <a:buChar char="•"/>
            </a:pPr>
            <a:r>
              <a:rPr lang="en-US" sz="2400" b="1" dirty="0">
                <a:latin typeface="Arial" pitchFamily="34" charset="0"/>
                <a:cs typeface="Arial" pitchFamily="34" charset="0"/>
              </a:rPr>
              <a:t> John the Baptist</a:t>
            </a:r>
            <a:br>
              <a:rPr lang="en-US" sz="2400" b="1" dirty="0">
                <a:latin typeface="Arial" pitchFamily="34" charset="0"/>
                <a:cs typeface="Arial" pitchFamily="34" charset="0"/>
              </a:rPr>
            </a:br>
            <a:r>
              <a:rPr lang="en-US" sz="2400" b="1" dirty="0">
                <a:latin typeface="Arial" pitchFamily="34" charset="0"/>
                <a:cs typeface="Arial" pitchFamily="34" charset="0"/>
              </a:rPr>
              <a:t>     - </a:t>
            </a:r>
            <a:r>
              <a:rPr lang="en-US" b="1" dirty="0">
                <a:latin typeface="Arial" pitchFamily="34" charset="0"/>
                <a:cs typeface="Arial" pitchFamily="34" charset="0"/>
              </a:rPr>
              <a:t>(Negative: John 1:19-23; </a:t>
            </a:r>
            <a:br>
              <a:rPr lang="en-US" b="1" dirty="0">
                <a:latin typeface="Arial" pitchFamily="34" charset="0"/>
                <a:cs typeface="Arial" pitchFamily="34" charset="0"/>
              </a:rPr>
            </a:br>
            <a:r>
              <a:rPr lang="en-US" b="1" dirty="0">
                <a:latin typeface="Arial" pitchFamily="34" charset="0"/>
                <a:cs typeface="Arial" pitchFamily="34" charset="0"/>
              </a:rPr>
              <a:t>           Positive: John 1:29)</a:t>
            </a:r>
            <a:endParaRPr lang="en-US" sz="2400" b="1" dirty="0">
              <a:latin typeface="Arial" pitchFamily="34" charset="0"/>
              <a:cs typeface="Arial" pitchFamily="34" charset="0"/>
            </a:endParaRPr>
          </a:p>
        </p:txBody>
      </p:sp>
      <p:sp>
        <p:nvSpPr>
          <p:cNvPr id="10" name="Rectangle 9"/>
          <p:cNvSpPr/>
          <p:nvPr/>
        </p:nvSpPr>
        <p:spPr>
          <a:xfrm>
            <a:off x="398033" y="1582228"/>
            <a:ext cx="3905025" cy="4662815"/>
          </a:xfrm>
          <a:prstGeom prst="rect">
            <a:avLst/>
          </a:prstGeom>
        </p:spPr>
        <p:txBody>
          <a:bodyPr wrap="square">
            <a:spAutoFit/>
          </a:bodyPr>
          <a:lstStyle/>
          <a:p>
            <a:r>
              <a:rPr lang="en-US" sz="2700" b="1" i="1" dirty="0">
                <a:latin typeface="Calibri" panose="020F0502020204030204" pitchFamily="34" charset="0"/>
              </a:rPr>
              <a:t>“One of the two who heard John speak and followed Him, was </a:t>
            </a:r>
            <a:r>
              <a:rPr lang="en-US" sz="2700" b="1" i="1" dirty="0">
                <a:solidFill>
                  <a:srgbClr val="FFFF00"/>
                </a:solidFill>
                <a:latin typeface="Calibri" panose="020F0502020204030204" pitchFamily="34" charset="0"/>
              </a:rPr>
              <a:t>Andrew, Simon Peter’s brother</a:t>
            </a:r>
            <a:r>
              <a:rPr lang="en-US" sz="2700" b="1" i="1" dirty="0">
                <a:latin typeface="Calibri" panose="020F0502020204030204" pitchFamily="34" charset="0"/>
              </a:rPr>
              <a:t>. He found first his own brother Simon and said to him, </a:t>
            </a:r>
            <a:r>
              <a:rPr lang="en-US" sz="2700" b="1" i="1" dirty="0">
                <a:solidFill>
                  <a:srgbClr val="FFFF00"/>
                </a:solidFill>
                <a:latin typeface="Calibri" panose="020F0502020204030204" pitchFamily="34" charset="0"/>
              </a:rPr>
              <a:t>“We have found the Messiah”</a:t>
            </a:r>
            <a:r>
              <a:rPr lang="en-US" sz="2700" b="1" i="1" dirty="0">
                <a:latin typeface="Calibri" panose="020F0502020204030204" pitchFamily="34" charset="0"/>
              </a:rPr>
              <a:t> (which translated means Christ).” </a:t>
            </a:r>
            <a:br>
              <a:rPr lang="en-US" sz="2700" b="1" i="1" dirty="0">
                <a:latin typeface="Calibri" panose="020F0502020204030204" pitchFamily="34" charset="0"/>
              </a:rPr>
            </a:br>
            <a:r>
              <a:rPr lang="en-US" sz="2700" b="1" i="1" dirty="0">
                <a:latin typeface="Calibri" panose="020F0502020204030204" pitchFamily="34" charset="0"/>
              </a:rPr>
              <a:t>(John 1:40–41, NASB95) </a:t>
            </a:r>
          </a:p>
        </p:txBody>
      </p:sp>
      <p:sp>
        <p:nvSpPr>
          <p:cNvPr id="15" name="Rectangle 14"/>
          <p:cNvSpPr/>
          <p:nvPr/>
        </p:nvSpPr>
        <p:spPr>
          <a:xfrm>
            <a:off x="4593512" y="3770547"/>
            <a:ext cx="4335332" cy="830997"/>
          </a:xfrm>
          <a:prstGeom prst="rect">
            <a:avLst/>
          </a:prstGeom>
        </p:spPr>
        <p:txBody>
          <a:bodyPr wrap="square">
            <a:spAutoFit/>
          </a:bodyPr>
          <a:lstStyle/>
          <a:p>
            <a:pPr>
              <a:spcAft>
                <a:spcPts val="1000"/>
              </a:spcAft>
              <a:buFont typeface="Arial" pitchFamily="34" charset="0"/>
              <a:buChar char="•"/>
            </a:pPr>
            <a:r>
              <a:rPr lang="en-US" sz="2400" b="1" dirty="0">
                <a:latin typeface="Arial" pitchFamily="34" charset="0"/>
                <a:cs typeface="Arial" pitchFamily="34" charset="0"/>
              </a:rPr>
              <a:t> Andrew told Peter</a:t>
            </a:r>
            <a:br>
              <a:rPr lang="en-US" sz="2400" b="1" dirty="0">
                <a:latin typeface="Arial" pitchFamily="34" charset="0"/>
                <a:cs typeface="Arial" pitchFamily="34" charset="0"/>
              </a:rPr>
            </a:br>
            <a:r>
              <a:rPr lang="en-US" sz="2400" b="1" dirty="0">
                <a:latin typeface="Arial" pitchFamily="34" charset="0"/>
                <a:cs typeface="Arial" pitchFamily="34" charset="0"/>
              </a:rPr>
              <a:t>     </a:t>
            </a:r>
            <a:r>
              <a:rPr lang="en-US" b="1" dirty="0">
                <a:latin typeface="Arial" pitchFamily="34" charset="0"/>
                <a:cs typeface="Arial" pitchFamily="34" charset="0"/>
              </a:rPr>
              <a:t>(John 1:40-41)</a:t>
            </a:r>
            <a:endParaRPr lang="en-US" sz="2400" b="1" dirty="0">
              <a:latin typeface="Arial" pitchFamily="34" charset="0"/>
              <a:cs typeface="Arial" pitchFamily="34" charset="0"/>
            </a:endParaRPr>
          </a:p>
        </p:txBody>
      </p:sp>
      <p:sp>
        <p:nvSpPr>
          <p:cNvPr id="16" name="Rectangle 15"/>
          <p:cNvSpPr/>
          <p:nvPr/>
        </p:nvSpPr>
        <p:spPr>
          <a:xfrm>
            <a:off x="4582754" y="2999609"/>
            <a:ext cx="4679576" cy="738664"/>
          </a:xfrm>
          <a:prstGeom prst="rect">
            <a:avLst/>
          </a:prstGeom>
        </p:spPr>
        <p:txBody>
          <a:bodyPr wrap="square">
            <a:spAutoFit/>
          </a:bodyPr>
          <a:lstStyle/>
          <a:p>
            <a:pPr>
              <a:spcAft>
                <a:spcPts val="1000"/>
              </a:spcAft>
            </a:pPr>
            <a:r>
              <a:rPr lang="en-US" sz="2400" b="1" dirty="0">
                <a:latin typeface="Arial" pitchFamily="34" charset="0"/>
                <a:cs typeface="Arial" pitchFamily="34" charset="0"/>
              </a:rPr>
              <a:t>     - </a:t>
            </a:r>
            <a:r>
              <a:rPr lang="en-US" b="1" dirty="0">
                <a:latin typeface="Arial" pitchFamily="34" charset="0"/>
                <a:cs typeface="Arial" pitchFamily="34" charset="0"/>
              </a:rPr>
              <a:t>Baptism of Jesus (God confirmed)</a:t>
            </a:r>
            <a:br>
              <a:rPr lang="en-US" b="1" dirty="0">
                <a:latin typeface="Arial" pitchFamily="34" charset="0"/>
                <a:cs typeface="Arial" pitchFamily="34" charset="0"/>
              </a:rPr>
            </a:br>
            <a:r>
              <a:rPr lang="en-US" b="1" dirty="0">
                <a:latin typeface="Arial" pitchFamily="34" charset="0"/>
                <a:cs typeface="Arial" pitchFamily="34" charset="0"/>
              </a:rPr>
              <a:t>           (John 1:32-34)</a:t>
            </a:r>
          </a:p>
        </p:txBody>
      </p:sp>
    </p:spTree>
    <p:extLst>
      <p:ext uri="{BB962C8B-B14F-4D97-AF65-F5344CB8AC3E}">
        <p14:creationId xmlns:p14="http://schemas.microsoft.com/office/powerpoint/2010/main" val="345345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02A2C"/>
        </a:solidFill>
        <a:effectLst/>
      </p:bgPr>
    </p:bg>
    <p:spTree>
      <p:nvGrpSpPr>
        <p:cNvPr id="1" name=""/>
        <p:cNvGrpSpPr/>
        <p:nvPr/>
      </p:nvGrpSpPr>
      <p:grpSpPr>
        <a:xfrm>
          <a:off x="0" y="0"/>
          <a:ext cx="0" cy="0"/>
          <a:chOff x="0" y="0"/>
          <a:chExt cx="0" cy="0"/>
        </a:xfrm>
      </p:grpSpPr>
      <p:sp>
        <p:nvSpPr>
          <p:cNvPr id="5" name="Text Placeholder 1"/>
          <p:cNvSpPr txBox="1">
            <a:spLocks/>
          </p:cNvSpPr>
          <p:nvPr/>
        </p:nvSpPr>
        <p:spPr>
          <a:xfrm>
            <a:off x="398034" y="229257"/>
            <a:ext cx="7734851" cy="964844"/>
          </a:xfrm>
          <a:prstGeom prst="rect">
            <a:avLst/>
          </a:prstGeom>
        </p:spPr>
        <p:txBody>
          <a:bodyPr>
            <a:noAutofit/>
          </a:bodyPr>
          <a:lstStyle/>
          <a:p>
            <a:pPr marL="0" marR="0" lvl="0" indent="0" defTabSz="914400" rtl="0" eaLnBrk="1" fontAlgn="auto" latinLnBrk="0" hangingPunct="1">
              <a:lnSpc>
                <a:spcPct val="100000"/>
              </a:lnSpc>
              <a:spcBef>
                <a:spcPct val="20000"/>
              </a:spcBef>
              <a:spcAft>
                <a:spcPts val="0"/>
              </a:spcAft>
              <a:buClrTx/>
              <a:buSzTx/>
              <a:buFont typeface="Arial"/>
              <a:buNone/>
              <a:tabLst/>
              <a:defRPr/>
            </a:pPr>
            <a:r>
              <a:rPr lang="en-US" sz="4400" b="1" dirty="0">
                <a:solidFill>
                  <a:srgbClr val="BDA133"/>
                </a:solidFill>
                <a:latin typeface="Calibri" panose="020F0502020204030204" pitchFamily="34" charset="0"/>
                <a:cs typeface="Arial" panose="020B0604020202020204" pitchFamily="34" charset="0"/>
              </a:rPr>
              <a:t>Introduction of Jesus the Christ: </a:t>
            </a:r>
            <a:endParaRPr kumimoji="0" lang="en-US" sz="4000" b="1" i="0" u="none" strike="noStrike" kern="1200" cap="none" spc="0" normalizeH="0" baseline="0" noProof="0" dirty="0">
              <a:ln>
                <a:noFill/>
              </a:ln>
              <a:solidFill>
                <a:srgbClr val="BDA133"/>
              </a:solidFill>
              <a:effectLst/>
              <a:uLnTx/>
              <a:uFillTx/>
              <a:latin typeface="Calibri" panose="020F0502020204030204" pitchFamily="34" charset="0"/>
              <a:cs typeface="Arial" panose="020B0604020202020204" pitchFamily="34" charset="0"/>
            </a:endParaRPr>
          </a:p>
        </p:txBody>
      </p:sp>
      <p:cxnSp>
        <p:nvCxnSpPr>
          <p:cNvPr id="6" name="Straight Connector 5"/>
          <p:cNvCxnSpPr/>
          <p:nvPr/>
        </p:nvCxnSpPr>
        <p:spPr>
          <a:xfrm>
            <a:off x="4572000" y="1226375"/>
            <a:ext cx="0" cy="5389579"/>
          </a:xfrm>
          <a:prstGeom prst="line">
            <a:avLst/>
          </a:prstGeom>
          <a:ln>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11971" y="1032734"/>
            <a:ext cx="8541573" cy="0"/>
          </a:xfrm>
          <a:prstGeom prst="line">
            <a:avLst/>
          </a:prstGeom>
          <a:ln>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582754" y="1155972"/>
            <a:ext cx="4335332" cy="830997"/>
          </a:xfrm>
          <a:prstGeom prst="rect">
            <a:avLst/>
          </a:prstGeom>
        </p:spPr>
        <p:txBody>
          <a:bodyPr wrap="square">
            <a:spAutoFit/>
          </a:bodyPr>
          <a:lstStyle/>
          <a:p>
            <a:pPr>
              <a:spcAft>
                <a:spcPts val="1000"/>
              </a:spcAft>
              <a:buFont typeface="Arial" pitchFamily="34" charset="0"/>
              <a:buChar char="•"/>
            </a:pPr>
            <a:r>
              <a:rPr lang="en-US" sz="2400" b="1" dirty="0">
                <a:latin typeface="Arial" pitchFamily="34" charset="0"/>
                <a:cs typeface="Arial" pitchFamily="34" charset="0"/>
              </a:rPr>
              <a:t> John the Apostle </a:t>
            </a:r>
            <a:br>
              <a:rPr lang="en-US" sz="2400" b="1" dirty="0">
                <a:latin typeface="Arial" pitchFamily="34" charset="0"/>
                <a:cs typeface="Arial" pitchFamily="34" charset="0"/>
              </a:rPr>
            </a:br>
            <a:r>
              <a:rPr lang="en-US" sz="2400" b="1" dirty="0">
                <a:latin typeface="Arial" pitchFamily="34" charset="0"/>
                <a:cs typeface="Arial" pitchFamily="34" charset="0"/>
              </a:rPr>
              <a:t>     </a:t>
            </a:r>
            <a:r>
              <a:rPr lang="en-US" b="1" dirty="0">
                <a:latin typeface="Arial" pitchFamily="34" charset="0"/>
                <a:cs typeface="Arial" pitchFamily="34" charset="0"/>
              </a:rPr>
              <a:t>(John 1:1-2, 14, 18)</a:t>
            </a:r>
            <a:endParaRPr lang="en-US" sz="2400" b="1" dirty="0">
              <a:latin typeface="Arial" pitchFamily="34" charset="0"/>
              <a:cs typeface="Arial" pitchFamily="34" charset="0"/>
            </a:endParaRPr>
          </a:p>
        </p:txBody>
      </p:sp>
      <p:sp>
        <p:nvSpPr>
          <p:cNvPr id="9" name="Rectangle 8"/>
          <p:cNvSpPr/>
          <p:nvPr/>
        </p:nvSpPr>
        <p:spPr>
          <a:xfrm>
            <a:off x="4593512" y="1986969"/>
            <a:ext cx="4679576" cy="1107996"/>
          </a:xfrm>
          <a:prstGeom prst="rect">
            <a:avLst/>
          </a:prstGeom>
        </p:spPr>
        <p:txBody>
          <a:bodyPr wrap="square">
            <a:spAutoFit/>
          </a:bodyPr>
          <a:lstStyle/>
          <a:p>
            <a:pPr>
              <a:spcAft>
                <a:spcPts val="1000"/>
              </a:spcAft>
              <a:buFont typeface="Arial" pitchFamily="34" charset="0"/>
              <a:buChar char="•"/>
            </a:pPr>
            <a:r>
              <a:rPr lang="en-US" sz="2400" b="1" dirty="0">
                <a:latin typeface="Arial" pitchFamily="34" charset="0"/>
                <a:cs typeface="Arial" pitchFamily="34" charset="0"/>
              </a:rPr>
              <a:t> John the Baptist</a:t>
            </a:r>
            <a:br>
              <a:rPr lang="en-US" sz="2400" b="1" dirty="0">
                <a:latin typeface="Arial" pitchFamily="34" charset="0"/>
                <a:cs typeface="Arial" pitchFamily="34" charset="0"/>
              </a:rPr>
            </a:br>
            <a:r>
              <a:rPr lang="en-US" sz="2400" b="1" dirty="0">
                <a:latin typeface="Arial" pitchFamily="34" charset="0"/>
                <a:cs typeface="Arial" pitchFamily="34" charset="0"/>
              </a:rPr>
              <a:t>     - </a:t>
            </a:r>
            <a:r>
              <a:rPr lang="en-US" b="1" dirty="0">
                <a:latin typeface="Arial" pitchFamily="34" charset="0"/>
                <a:cs typeface="Arial" pitchFamily="34" charset="0"/>
              </a:rPr>
              <a:t>(Negative: John 1:19-23; </a:t>
            </a:r>
            <a:br>
              <a:rPr lang="en-US" b="1" dirty="0">
                <a:latin typeface="Arial" pitchFamily="34" charset="0"/>
                <a:cs typeface="Arial" pitchFamily="34" charset="0"/>
              </a:rPr>
            </a:br>
            <a:r>
              <a:rPr lang="en-US" b="1" dirty="0">
                <a:latin typeface="Arial" pitchFamily="34" charset="0"/>
                <a:cs typeface="Arial" pitchFamily="34" charset="0"/>
              </a:rPr>
              <a:t>           Positive: John 1:29)</a:t>
            </a:r>
            <a:endParaRPr lang="en-US" sz="2400" b="1" dirty="0">
              <a:latin typeface="Arial" pitchFamily="34" charset="0"/>
              <a:cs typeface="Arial" pitchFamily="34" charset="0"/>
            </a:endParaRPr>
          </a:p>
        </p:txBody>
      </p:sp>
      <p:sp>
        <p:nvSpPr>
          <p:cNvPr id="10" name="Rectangle 9"/>
          <p:cNvSpPr/>
          <p:nvPr/>
        </p:nvSpPr>
        <p:spPr>
          <a:xfrm>
            <a:off x="398033" y="1582228"/>
            <a:ext cx="3905025" cy="3416320"/>
          </a:xfrm>
          <a:prstGeom prst="rect">
            <a:avLst/>
          </a:prstGeom>
        </p:spPr>
        <p:txBody>
          <a:bodyPr wrap="square">
            <a:spAutoFit/>
          </a:bodyPr>
          <a:lstStyle/>
          <a:p>
            <a:r>
              <a:rPr lang="en-US" sz="2700" b="1" i="1" dirty="0">
                <a:latin typeface="Calibri" panose="020F0502020204030204" pitchFamily="34" charset="0"/>
              </a:rPr>
              <a:t>“</a:t>
            </a:r>
            <a:r>
              <a:rPr lang="en-US" sz="2700" b="1" i="1" dirty="0">
                <a:solidFill>
                  <a:srgbClr val="FFFF00"/>
                </a:solidFill>
                <a:latin typeface="Calibri" panose="020F0502020204030204" pitchFamily="34" charset="0"/>
              </a:rPr>
              <a:t>Philip</a:t>
            </a:r>
            <a:r>
              <a:rPr lang="en-US" sz="2700" b="1" i="1" dirty="0">
                <a:latin typeface="Calibri" panose="020F0502020204030204" pitchFamily="34" charset="0"/>
              </a:rPr>
              <a:t> found Nathanael and said to him, </a:t>
            </a:r>
            <a:r>
              <a:rPr lang="en-US" sz="2700" b="1" i="1" dirty="0">
                <a:solidFill>
                  <a:srgbClr val="FFFF00"/>
                </a:solidFill>
                <a:latin typeface="Calibri" panose="020F0502020204030204" pitchFamily="34" charset="0"/>
              </a:rPr>
              <a:t>“We have found Him of whom Moses in the Law and also the Prophets wrote—Jesus of Nazareth, the son of Joseph.”</a:t>
            </a:r>
            <a:r>
              <a:rPr lang="en-US" sz="2700" b="1" i="1" dirty="0">
                <a:latin typeface="Calibri" panose="020F0502020204030204" pitchFamily="34" charset="0"/>
              </a:rPr>
              <a:t>” </a:t>
            </a:r>
            <a:br>
              <a:rPr lang="en-US" sz="2700" b="1" i="1" dirty="0">
                <a:latin typeface="Calibri" panose="020F0502020204030204" pitchFamily="34" charset="0"/>
              </a:rPr>
            </a:br>
            <a:r>
              <a:rPr lang="en-US" sz="2700" b="1" i="1" dirty="0">
                <a:latin typeface="Calibri" panose="020F0502020204030204" pitchFamily="34" charset="0"/>
              </a:rPr>
              <a:t>(John 1:45, NASB95) </a:t>
            </a:r>
          </a:p>
        </p:txBody>
      </p:sp>
      <p:sp>
        <p:nvSpPr>
          <p:cNvPr id="12" name="Rectangle 11"/>
          <p:cNvSpPr/>
          <p:nvPr/>
        </p:nvSpPr>
        <p:spPr>
          <a:xfrm>
            <a:off x="4572000" y="4601544"/>
            <a:ext cx="4335332" cy="830997"/>
          </a:xfrm>
          <a:prstGeom prst="rect">
            <a:avLst/>
          </a:prstGeom>
        </p:spPr>
        <p:txBody>
          <a:bodyPr wrap="square">
            <a:spAutoFit/>
          </a:bodyPr>
          <a:lstStyle/>
          <a:p>
            <a:pPr>
              <a:spcAft>
                <a:spcPts val="1000"/>
              </a:spcAft>
              <a:buFont typeface="Arial" pitchFamily="34" charset="0"/>
              <a:buChar char="•"/>
            </a:pPr>
            <a:r>
              <a:rPr lang="en-US" sz="2400" b="1" dirty="0">
                <a:latin typeface="Arial" pitchFamily="34" charset="0"/>
                <a:cs typeface="Arial" pitchFamily="34" charset="0"/>
              </a:rPr>
              <a:t> Philip told Nathanael</a:t>
            </a:r>
            <a:br>
              <a:rPr lang="en-US" sz="2400" b="1" dirty="0">
                <a:latin typeface="Arial" pitchFamily="34" charset="0"/>
                <a:cs typeface="Arial" pitchFamily="34" charset="0"/>
              </a:rPr>
            </a:br>
            <a:r>
              <a:rPr lang="en-US" sz="2400" b="1" dirty="0">
                <a:latin typeface="Arial" pitchFamily="34" charset="0"/>
                <a:cs typeface="Arial" pitchFamily="34" charset="0"/>
              </a:rPr>
              <a:t>     </a:t>
            </a:r>
            <a:r>
              <a:rPr lang="en-US" b="1" dirty="0">
                <a:latin typeface="Arial" pitchFamily="34" charset="0"/>
                <a:cs typeface="Arial" pitchFamily="34" charset="0"/>
              </a:rPr>
              <a:t>(John 1:45)</a:t>
            </a:r>
            <a:endParaRPr lang="en-US" sz="2400" b="1" dirty="0">
              <a:latin typeface="Arial" pitchFamily="34" charset="0"/>
              <a:cs typeface="Arial" pitchFamily="34" charset="0"/>
            </a:endParaRPr>
          </a:p>
        </p:txBody>
      </p:sp>
      <p:sp>
        <p:nvSpPr>
          <p:cNvPr id="13" name="Rectangle 12"/>
          <p:cNvSpPr/>
          <p:nvPr/>
        </p:nvSpPr>
        <p:spPr>
          <a:xfrm>
            <a:off x="4593512" y="3770547"/>
            <a:ext cx="4335332" cy="830997"/>
          </a:xfrm>
          <a:prstGeom prst="rect">
            <a:avLst/>
          </a:prstGeom>
        </p:spPr>
        <p:txBody>
          <a:bodyPr wrap="square">
            <a:spAutoFit/>
          </a:bodyPr>
          <a:lstStyle/>
          <a:p>
            <a:pPr>
              <a:spcAft>
                <a:spcPts val="1000"/>
              </a:spcAft>
              <a:buFont typeface="Arial" pitchFamily="34" charset="0"/>
              <a:buChar char="•"/>
            </a:pPr>
            <a:r>
              <a:rPr lang="en-US" sz="2400" b="1" dirty="0">
                <a:latin typeface="Arial" pitchFamily="34" charset="0"/>
                <a:cs typeface="Arial" pitchFamily="34" charset="0"/>
              </a:rPr>
              <a:t> Andrew told Peter</a:t>
            </a:r>
            <a:br>
              <a:rPr lang="en-US" sz="2400" b="1" dirty="0">
                <a:latin typeface="Arial" pitchFamily="34" charset="0"/>
                <a:cs typeface="Arial" pitchFamily="34" charset="0"/>
              </a:rPr>
            </a:br>
            <a:r>
              <a:rPr lang="en-US" sz="2400" b="1" dirty="0">
                <a:latin typeface="Arial" pitchFamily="34" charset="0"/>
                <a:cs typeface="Arial" pitchFamily="34" charset="0"/>
              </a:rPr>
              <a:t>     </a:t>
            </a:r>
            <a:r>
              <a:rPr lang="en-US" b="1" dirty="0">
                <a:latin typeface="Arial" pitchFamily="34" charset="0"/>
                <a:cs typeface="Arial" pitchFamily="34" charset="0"/>
              </a:rPr>
              <a:t>(John 1:40-41)</a:t>
            </a:r>
            <a:endParaRPr lang="en-US" sz="2400" b="1" dirty="0">
              <a:latin typeface="Arial" pitchFamily="34" charset="0"/>
              <a:cs typeface="Arial" pitchFamily="34" charset="0"/>
            </a:endParaRPr>
          </a:p>
        </p:txBody>
      </p:sp>
      <p:sp>
        <p:nvSpPr>
          <p:cNvPr id="14" name="Rectangle 13"/>
          <p:cNvSpPr/>
          <p:nvPr/>
        </p:nvSpPr>
        <p:spPr>
          <a:xfrm>
            <a:off x="4582754" y="2999609"/>
            <a:ext cx="4679576" cy="738664"/>
          </a:xfrm>
          <a:prstGeom prst="rect">
            <a:avLst/>
          </a:prstGeom>
        </p:spPr>
        <p:txBody>
          <a:bodyPr wrap="square">
            <a:spAutoFit/>
          </a:bodyPr>
          <a:lstStyle/>
          <a:p>
            <a:pPr>
              <a:spcAft>
                <a:spcPts val="1000"/>
              </a:spcAft>
            </a:pPr>
            <a:r>
              <a:rPr lang="en-US" sz="2400" b="1" dirty="0">
                <a:latin typeface="Arial" pitchFamily="34" charset="0"/>
                <a:cs typeface="Arial" pitchFamily="34" charset="0"/>
              </a:rPr>
              <a:t>     - </a:t>
            </a:r>
            <a:r>
              <a:rPr lang="en-US" b="1" dirty="0">
                <a:latin typeface="Arial" pitchFamily="34" charset="0"/>
                <a:cs typeface="Arial" pitchFamily="34" charset="0"/>
              </a:rPr>
              <a:t>Baptism of Jesus (God confirmed)</a:t>
            </a:r>
            <a:br>
              <a:rPr lang="en-US" b="1" dirty="0">
                <a:latin typeface="Arial" pitchFamily="34" charset="0"/>
                <a:cs typeface="Arial" pitchFamily="34" charset="0"/>
              </a:rPr>
            </a:br>
            <a:r>
              <a:rPr lang="en-US" b="1" dirty="0">
                <a:latin typeface="Arial" pitchFamily="34" charset="0"/>
                <a:cs typeface="Arial" pitchFamily="34" charset="0"/>
              </a:rPr>
              <a:t>           (John 1:32-34)</a:t>
            </a:r>
          </a:p>
        </p:txBody>
      </p:sp>
    </p:spTree>
    <p:extLst>
      <p:ext uri="{BB962C8B-B14F-4D97-AF65-F5344CB8AC3E}">
        <p14:creationId xmlns:p14="http://schemas.microsoft.com/office/powerpoint/2010/main" val="190659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02A2C"/>
        </a:solidFill>
        <a:effectLst/>
      </p:bgPr>
    </p:bg>
    <p:spTree>
      <p:nvGrpSpPr>
        <p:cNvPr id="1" name=""/>
        <p:cNvGrpSpPr/>
        <p:nvPr/>
      </p:nvGrpSpPr>
      <p:grpSpPr>
        <a:xfrm>
          <a:off x="0" y="0"/>
          <a:ext cx="0" cy="0"/>
          <a:chOff x="0" y="0"/>
          <a:chExt cx="0" cy="0"/>
        </a:xfrm>
      </p:grpSpPr>
      <p:sp>
        <p:nvSpPr>
          <p:cNvPr id="5" name="Text Placeholder 1"/>
          <p:cNvSpPr txBox="1">
            <a:spLocks/>
          </p:cNvSpPr>
          <p:nvPr/>
        </p:nvSpPr>
        <p:spPr>
          <a:xfrm>
            <a:off x="398034" y="229257"/>
            <a:ext cx="7734851" cy="964844"/>
          </a:xfrm>
          <a:prstGeom prst="rect">
            <a:avLst/>
          </a:prstGeom>
        </p:spPr>
        <p:txBody>
          <a:bodyPr>
            <a:noAutofit/>
          </a:bodyPr>
          <a:lstStyle/>
          <a:p>
            <a:pPr marL="0" marR="0" lvl="0" indent="0" defTabSz="914400" rtl="0" eaLnBrk="1" fontAlgn="auto" latinLnBrk="0" hangingPunct="1">
              <a:lnSpc>
                <a:spcPct val="100000"/>
              </a:lnSpc>
              <a:spcBef>
                <a:spcPct val="20000"/>
              </a:spcBef>
              <a:spcAft>
                <a:spcPts val="0"/>
              </a:spcAft>
              <a:buClrTx/>
              <a:buSzTx/>
              <a:buFont typeface="Arial"/>
              <a:buNone/>
              <a:tabLst/>
              <a:defRPr/>
            </a:pPr>
            <a:r>
              <a:rPr lang="en-US" sz="4400" b="1" dirty="0">
                <a:solidFill>
                  <a:srgbClr val="BDA133"/>
                </a:solidFill>
                <a:latin typeface="Calibri" panose="020F0502020204030204" pitchFamily="34" charset="0"/>
                <a:cs typeface="Arial" panose="020B0604020202020204" pitchFamily="34" charset="0"/>
              </a:rPr>
              <a:t>Introduction of Jesus the Christ: </a:t>
            </a:r>
            <a:endParaRPr kumimoji="0" lang="en-US" sz="4000" b="1" i="0" u="none" strike="noStrike" kern="1200" cap="none" spc="0" normalizeH="0" baseline="0" noProof="0" dirty="0">
              <a:ln>
                <a:noFill/>
              </a:ln>
              <a:solidFill>
                <a:srgbClr val="BDA133"/>
              </a:solidFill>
              <a:effectLst/>
              <a:uLnTx/>
              <a:uFillTx/>
              <a:latin typeface="Calibri" panose="020F0502020204030204" pitchFamily="34" charset="0"/>
              <a:cs typeface="Arial" panose="020B0604020202020204" pitchFamily="34" charset="0"/>
            </a:endParaRPr>
          </a:p>
        </p:txBody>
      </p:sp>
      <p:cxnSp>
        <p:nvCxnSpPr>
          <p:cNvPr id="6" name="Straight Connector 5"/>
          <p:cNvCxnSpPr/>
          <p:nvPr/>
        </p:nvCxnSpPr>
        <p:spPr>
          <a:xfrm>
            <a:off x="4572000" y="1226375"/>
            <a:ext cx="0" cy="5389579"/>
          </a:xfrm>
          <a:prstGeom prst="line">
            <a:avLst/>
          </a:prstGeom>
          <a:ln>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11971" y="1032734"/>
            <a:ext cx="8541573" cy="0"/>
          </a:xfrm>
          <a:prstGeom prst="line">
            <a:avLst/>
          </a:prstGeom>
          <a:ln>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582754" y="1155972"/>
            <a:ext cx="4335332" cy="830997"/>
          </a:xfrm>
          <a:prstGeom prst="rect">
            <a:avLst/>
          </a:prstGeom>
        </p:spPr>
        <p:txBody>
          <a:bodyPr wrap="square">
            <a:spAutoFit/>
          </a:bodyPr>
          <a:lstStyle/>
          <a:p>
            <a:pPr>
              <a:spcAft>
                <a:spcPts val="1000"/>
              </a:spcAft>
              <a:buFont typeface="Arial" pitchFamily="34" charset="0"/>
              <a:buChar char="•"/>
            </a:pPr>
            <a:r>
              <a:rPr lang="en-US" sz="2400" b="1" dirty="0">
                <a:latin typeface="Arial" pitchFamily="34" charset="0"/>
                <a:cs typeface="Arial" pitchFamily="34" charset="0"/>
              </a:rPr>
              <a:t> John the Apostle </a:t>
            </a:r>
            <a:br>
              <a:rPr lang="en-US" sz="2400" b="1" dirty="0">
                <a:latin typeface="Arial" pitchFamily="34" charset="0"/>
                <a:cs typeface="Arial" pitchFamily="34" charset="0"/>
              </a:rPr>
            </a:br>
            <a:r>
              <a:rPr lang="en-US" sz="2400" b="1" dirty="0">
                <a:latin typeface="Arial" pitchFamily="34" charset="0"/>
                <a:cs typeface="Arial" pitchFamily="34" charset="0"/>
              </a:rPr>
              <a:t>     </a:t>
            </a:r>
            <a:r>
              <a:rPr lang="en-US" b="1" dirty="0">
                <a:latin typeface="Arial" pitchFamily="34" charset="0"/>
                <a:cs typeface="Arial" pitchFamily="34" charset="0"/>
              </a:rPr>
              <a:t>(John 1:1-2, 14, 18)</a:t>
            </a:r>
            <a:endParaRPr lang="en-US" sz="2400" b="1" dirty="0">
              <a:latin typeface="Arial" pitchFamily="34" charset="0"/>
              <a:cs typeface="Arial" pitchFamily="34" charset="0"/>
            </a:endParaRPr>
          </a:p>
        </p:txBody>
      </p:sp>
      <p:sp>
        <p:nvSpPr>
          <p:cNvPr id="9" name="Rectangle 8"/>
          <p:cNvSpPr/>
          <p:nvPr/>
        </p:nvSpPr>
        <p:spPr>
          <a:xfrm>
            <a:off x="4593512" y="1986969"/>
            <a:ext cx="4679576" cy="1107996"/>
          </a:xfrm>
          <a:prstGeom prst="rect">
            <a:avLst/>
          </a:prstGeom>
        </p:spPr>
        <p:txBody>
          <a:bodyPr wrap="square">
            <a:spAutoFit/>
          </a:bodyPr>
          <a:lstStyle/>
          <a:p>
            <a:pPr>
              <a:spcAft>
                <a:spcPts val="1000"/>
              </a:spcAft>
              <a:buFont typeface="Arial" pitchFamily="34" charset="0"/>
              <a:buChar char="•"/>
            </a:pPr>
            <a:r>
              <a:rPr lang="en-US" sz="2400" b="1" dirty="0">
                <a:latin typeface="Arial" pitchFamily="34" charset="0"/>
                <a:cs typeface="Arial" pitchFamily="34" charset="0"/>
              </a:rPr>
              <a:t> John the Baptist</a:t>
            </a:r>
            <a:br>
              <a:rPr lang="en-US" sz="2400" b="1" dirty="0">
                <a:latin typeface="Arial" pitchFamily="34" charset="0"/>
                <a:cs typeface="Arial" pitchFamily="34" charset="0"/>
              </a:rPr>
            </a:br>
            <a:r>
              <a:rPr lang="en-US" sz="2400" b="1" dirty="0">
                <a:latin typeface="Arial" pitchFamily="34" charset="0"/>
                <a:cs typeface="Arial" pitchFamily="34" charset="0"/>
              </a:rPr>
              <a:t>     - </a:t>
            </a:r>
            <a:r>
              <a:rPr lang="en-US" b="1" dirty="0">
                <a:latin typeface="Arial" pitchFamily="34" charset="0"/>
                <a:cs typeface="Arial" pitchFamily="34" charset="0"/>
              </a:rPr>
              <a:t>(Negative: John 1:19-23; </a:t>
            </a:r>
            <a:br>
              <a:rPr lang="en-US" b="1" dirty="0">
                <a:latin typeface="Arial" pitchFamily="34" charset="0"/>
                <a:cs typeface="Arial" pitchFamily="34" charset="0"/>
              </a:rPr>
            </a:br>
            <a:r>
              <a:rPr lang="en-US" b="1" dirty="0">
                <a:latin typeface="Arial" pitchFamily="34" charset="0"/>
                <a:cs typeface="Arial" pitchFamily="34" charset="0"/>
              </a:rPr>
              <a:t>           Positive: John 1:29)</a:t>
            </a:r>
            <a:endParaRPr lang="en-US" sz="2400" b="1" dirty="0">
              <a:latin typeface="Arial" pitchFamily="34" charset="0"/>
              <a:cs typeface="Arial" pitchFamily="34" charset="0"/>
            </a:endParaRPr>
          </a:p>
        </p:txBody>
      </p:sp>
      <p:sp>
        <p:nvSpPr>
          <p:cNvPr id="10" name="Rectangle 9"/>
          <p:cNvSpPr/>
          <p:nvPr/>
        </p:nvSpPr>
        <p:spPr>
          <a:xfrm>
            <a:off x="398033" y="1582228"/>
            <a:ext cx="3905025" cy="2169825"/>
          </a:xfrm>
          <a:prstGeom prst="rect">
            <a:avLst/>
          </a:prstGeom>
        </p:spPr>
        <p:txBody>
          <a:bodyPr wrap="square">
            <a:spAutoFit/>
          </a:bodyPr>
          <a:lstStyle/>
          <a:p>
            <a:r>
              <a:rPr lang="en-US" sz="2700" b="1" i="1" dirty="0">
                <a:latin typeface="Calibri" panose="020F0502020204030204" pitchFamily="34" charset="0"/>
              </a:rPr>
              <a:t>“</a:t>
            </a:r>
            <a:r>
              <a:rPr lang="en-US" sz="2700" b="1" i="1" dirty="0">
                <a:solidFill>
                  <a:srgbClr val="FFFF00"/>
                </a:solidFill>
                <a:latin typeface="Calibri" panose="020F0502020204030204" pitchFamily="34" charset="0"/>
              </a:rPr>
              <a:t>Nathanael</a:t>
            </a:r>
            <a:r>
              <a:rPr lang="en-US" sz="2700" b="1" i="1" dirty="0">
                <a:latin typeface="Calibri" panose="020F0502020204030204" pitchFamily="34" charset="0"/>
              </a:rPr>
              <a:t> answered Him, </a:t>
            </a:r>
            <a:r>
              <a:rPr lang="en-US" sz="2700" b="1" i="1" dirty="0">
                <a:solidFill>
                  <a:srgbClr val="FFFF00"/>
                </a:solidFill>
                <a:latin typeface="Calibri" panose="020F0502020204030204" pitchFamily="34" charset="0"/>
              </a:rPr>
              <a:t>“Rabbi, You are the Son of God; You are the King of Israel.”</a:t>
            </a:r>
            <a:r>
              <a:rPr lang="en-US" sz="2700" b="1" i="1" dirty="0">
                <a:latin typeface="Calibri" panose="020F0502020204030204" pitchFamily="34" charset="0"/>
              </a:rPr>
              <a:t>” </a:t>
            </a:r>
            <a:br>
              <a:rPr lang="en-US" sz="2700" b="1" i="1" dirty="0">
                <a:latin typeface="Calibri" panose="020F0502020204030204" pitchFamily="34" charset="0"/>
              </a:rPr>
            </a:br>
            <a:r>
              <a:rPr lang="en-US" sz="2700" b="1" i="1" dirty="0">
                <a:latin typeface="Calibri" panose="020F0502020204030204" pitchFamily="34" charset="0"/>
              </a:rPr>
              <a:t>(John 1:49, NASB95)</a:t>
            </a:r>
          </a:p>
        </p:txBody>
      </p:sp>
      <p:sp>
        <p:nvSpPr>
          <p:cNvPr id="12" name="Rectangle 11"/>
          <p:cNvSpPr/>
          <p:nvPr/>
        </p:nvSpPr>
        <p:spPr>
          <a:xfrm>
            <a:off x="4572000" y="4601544"/>
            <a:ext cx="4335332" cy="830997"/>
          </a:xfrm>
          <a:prstGeom prst="rect">
            <a:avLst/>
          </a:prstGeom>
        </p:spPr>
        <p:txBody>
          <a:bodyPr wrap="square">
            <a:spAutoFit/>
          </a:bodyPr>
          <a:lstStyle/>
          <a:p>
            <a:pPr>
              <a:spcAft>
                <a:spcPts val="1000"/>
              </a:spcAft>
              <a:buFont typeface="Arial" pitchFamily="34" charset="0"/>
              <a:buChar char="•"/>
            </a:pPr>
            <a:r>
              <a:rPr lang="en-US" sz="2400" b="1" dirty="0">
                <a:latin typeface="Arial" pitchFamily="34" charset="0"/>
                <a:cs typeface="Arial" pitchFamily="34" charset="0"/>
              </a:rPr>
              <a:t> Philip told Nathanael</a:t>
            </a:r>
            <a:br>
              <a:rPr lang="en-US" sz="2400" b="1" dirty="0">
                <a:latin typeface="Arial" pitchFamily="34" charset="0"/>
                <a:cs typeface="Arial" pitchFamily="34" charset="0"/>
              </a:rPr>
            </a:br>
            <a:r>
              <a:rPr lang="en-US" sz="2400" b="1" dirty="0">
                <a:latin typeface="Arial" pitchFamily="34" charset="0"/>
                <a:cs typeface="Arial" pitchFamily="34" charset="0"/>
              </a:rPr>
              <a:t>     </a:t>
            </a:r>
            <a:r>
              <a:rPr lang="en-US" b="1" dirty="0">
                <a:latin typeface="Arial" pitchFamily="34" charset="0"/>
                <a:cs typeface="Arial" pitchFamily="34" charset="0"/>
              </a:rPr>
              <a:t>(John 1:45)</a:t>
            </a:r>
            <a:endParaRPr lang="en-US" sz="2400" b="1" dirty="0">
              <a:latin typeface="Arial" pitchFamily="34" charset="0"/>
              <a:cs typeface="Arial" pitchFamily="34" charset="0"/>
            </a:endParaRPr>
          </a:p>
        </p:txBody>
      </p:sp>
      <p:sp>
        <p:nvSpPr>
          <p:cNvPr id="13" name="Rectangle 12"/>
          <p:cNvSpPr/>
          <p:nvPr/>
        </p:nvSpPr>
        <p:spPr>
          <a:xfrm>
            <a:off x="4593512" y="3770547"/>
            <a:ext cx="4335332" cy="830997"/>
          </a:xfrm>
          <a:prstGeom prst="rect">
            <a:avLst/>
          </a:prstGeom>
        </p:spPr>
        <p:txBody>
          <a:bodyPr wrap="square">
            <a:spAutoFit/>
          </a:bodyPr>
          <a:lstStyle/>
          <a:p>
            <a:pPr>
              <a:spcAft>
                <a:spcPts val="1000"/>
              </a:spcAft>
              <a:buFont typeface="Arial" pitchFamily="34" charset="0"/>
              <a:buChar char="•"/>
            </a:pPr>
            <a:r>
              <a:rPr lang="en-US" sz="2400" b="1" dirty="0">
                <a:latin typeface="Arial" pitchFamily="34" charset="0"/>
                <a:cs typeface="Arial" pitchFamily="34" charset="0"/>
              </a:rPr>
              <a:t> Andrew told Peter</a:t>
            </a:r>
            <a:br>
              <a:rPr lang="en-US" sz="2400" b="1" dirty="0">
                <a:latin typeface="Arial" pitchFamily="34" charset="0"/>
                <a:cs typeface="Arial" pitchFamily="34" charset="0"/>
              </a:rPr>
            </a:br>
            <a:r>
              <a:rPr lang="en-US" sz="2400" b="1" dirty="0">
                <a:latin typeface="Arial" pitchFamily="34" charset="0"/>
                <a:cs typeface="Arial" pitchFamily="34" charset="0"/>
              </a:rPr>
              <a:t>     </a:t>
            </a:r>
            <a:r>
              <a:rPr lang="en-US" b="1" dirty="0">
                <a:latin typeface="Arial" pitchFamily="34" charset="0"/>
                <a:cs typeface="Arial" pitchFamily="34" charset="0"/>
              </a:rPr>
              <a:t>(John 1:40-41)</a:t>
            </a:r>
            <a:endParaRPr lang="en-US" sz="2400" b="1" dirty="0">
              <a:latin typeface="Arial" pitchFamily="34" charset="0"/>
              <a:cs typeface="Arial" pitchFamily="34" charset="0"/>
            </a:endParaRPr>
          </a:p>
        </p:txBody>
      </p:sp>
      <p:sp>
        <p:nvSpPr>
          <p:cNvPr id="14" name="Rectangle 13"/>
          <p:cNvSpPr/>
          <p:nvPr/>
        </p:nvSpPr>
        <p:spPr>
          <a:xfrm>
            <a:off x="4582754" y="2999609"/>
            <a:ext cx="4679576" cy="738664"/>
          </a:xfrm>
          <a:prstGeom prst="rect">
            <a:avLst/>
          </a:prstGeom>
        </p:spPr>
        <p:txBody>
          <a:bodyPr wrap="square">
            <a:spAutoFit/>
          </a:bodyPr>
          <a:lstStyle/>
          <a:p>
            <a:pPr>
              <a:spcAft>
                <a:spcPts val="1000"/>
              </a:spcAft>
            </a:pPr>
            <a:r>
              <a:rPr lang="en-US" sz="2400" b="1" dirty="0">
                <a:latin typeface="Arial" pitchFamily="34" charset="0"/>
                <a:cs typeface="Arial" pitchFamily="34" charset="0"/>
              </a:rPr>
              <a:t>     - </a:t>
            </a:r>
            <a:r>
              <a:rPr lang="en-US" b="1" dirty="0">
                <a:latin typeface="Arial" pitchFamily="34" charset="0"/>
                <a:cs typeface="Arial" pitchFamily="34" charset="0"/>
              </a:rPr>
              <a:t>Baptism of Jesus (God confirmed)</a:t>
            </a:r>
            <a:br>
              <a:rPr lang="en-US" b="1" dirty="0">
                <a:latin typeface="Arial" pitchFamily="34" charset="0"/>
                <a:cs typeface="Arial" pitchFamily="34" charset="0"/>
              </a:rPr>
            </a:br>
            <a:r>
              <a:rPr lang="en-US" b="1" dirty="0">
                <a:latin typeface="Arial" pitchFamily="34" charset="0"/>
                <a:cs typeface="Arial" pitchFamily="34" charset="0"/>
              </a:rPr>
              <a:t>           (John 1:32-34)</a:t>
            </a:r>
          </a:p>
        </p:txBody>
      </p:sp>
      <p:sp>
        <p:nvSpPr>
          <p:cNvPr id="15" name="Rectangle 14"/>
          <p:cNvSpPr/>
          <p:nvPr/>
        </p:nvSpPr>
        <p:spPr>
          <a:xfrm>
            <a:off x="4593512" y="5431605"/>
            <a:ext cx="4335332" cy="830997"/>
          </a:xfrm>
          <a:prstGeom prst="rect">
            <a:avLst/>
          </a:prstGeom>
        </p:spPr>
        <p:txBody>
          <a:bodyPr wrap="square">
            <a:spAutoFit/>
          </a:bodyPr>
          <a:lstStyle/>
          <a:p>
            <a:pPr>
              <a:spcAft>
                <a:spcPts val="1000"/>
              </a:spcAft>
              <a:buFont typeface="Arial" pitchFamily="34" charset="0"/>
              <a:buChar char="•"/>
            </a:pPr>
            <a:r>
              <a:rPr lang="en-US" sz="2400" b="1" dirty="0">
                <a:latin typeface="Arial" pitchFamily="34" charset="0"/>
                <a:cs typeface="Arial" pitchFamily="34" charset="0"/>
              </a:rPr>
              <a:t> Nathanael to Jesus</a:t>
            </a:r>
            <a:br>
              <a:rPr lang="en-US" sz="2400" b="1" dirty="0">
                <a:latin typeface="Arial" pitchFamily="34" charset="0"/>
                <a:cs typeface="Arial" pitchFamily="34" charset="0"/>
              </a:rPr>
            </a:br>
            <a:r>
              <a:rPr lang="en-US" sz="2400" b="1" dirty="0">
                <a:latin typeface="Arial" pitchFamily="34" charset="0"/>
                <a:cs typeface="Arial" pitchFamily="34" charset="0"/>
              </a:rPr>
              <a:t>     </a:t>
            </a:r>
            <a:r>
              <a:rPr lang="en-US" b="1" dirty="0">
                <a:latin typeface="Arial" pitchFamily="34" charset="0"/>
                <a:cs typeface="Arial" pitchFamily="34" charset="0"/>
              </a:rPr>
              <a:t>(John 1:49)</a:t>
            </a: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124879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02A2C"/>
        </a:solidFill>
        <a:effectLst/>
      </p:bgPr>
    </p:bg>
    <p:spTree>
      <p:nvGrpSpPr>
        <p:cNvPr id="1" name=""/>
        <p:cNvGrpSpPr/>
        <p:nvPr/>
      </p:nvGrpSpPr>
      <p:grpSpPr>
        <a:xfrm>
          <a:off x="0" y="0"/>
          <a:ext cx="0" cy="0"/>
          <a:chOff x="0" y="0"/>
          <a:chExt cx="0" cy="0"/>
        </a:xfrm>
      </p:grpSpPr>
      <p:sp>
        <p:nvSpPr>
          <p:cNvPr id="5" name="Text Placeholder 1"/>
          <p:cNvSpPr txBox="1">
            <a:spLocks/>
          </p:cNvSpPr>
          <p:nvPr/>
        </p:nvSpPr>
        <p:spPr>
          <a:xfrm>
            <a:off x="398034" y="229257"/>
            <a:ext cx="7734851" cy="964844"/>
          </a:xfrm>
          <a:prstGeom prst="rect">
            <a:avLst/>
          </a:prstGeom>
        </p:spPr>
        <p:txBody>
          <a:bodyPr>
            <a:noAutofit/>
          </a:bodyPr>
          <a:lstStyle/>
          <a:p>
            <a:pPr marL="0" marR="0" lvl="0" indent="0" defTabSz="914400" rtl="0" eaLnBrk="1" fontAlgn="auto" latinLnBrk="0" hangingPunct="1">
              <a:lnSpc>
                <a:spcPct val="100000"/>
              </a:lnSpc>
              <a:spcBef>
                <a:spcPct val="20000"/>
              </a:spcBef>
              <a:spcAft>
                <a:spcPts val="0"/>
              </a:spcAft>
              <a:buClrTx/>
              <a:buSzTx/>
              <a:buFont typeface="Arial"/>
              <a:buNone/>
              <a:tabLst/>
              <a:defRPr/>
            </a:pPr>
            <a:r>
              <a:rPr lang="en-US" sz="4400" b="1" dirty="0">
                <a:solidFill>
                  <a:srgbClr val="BDA133"/>
                </a:solidFill>
                <a:latin typeface="Calibri" panose="020F0502020204030204" pitchFamily="34" charset="0"/>
                <a:cs typeface="Arial" panose="020B0604020202020204" pitchFamily="34" charset="0"/>
              </a:rPr>
              <a:t>Introduction of Jesus the Christ: </a:t>
            </a:r>
            <a:endParaRPr kumimoji="0" lang="en-US" sz="4000" b="1" i="0" u="none" strike="noStrike" kern="1200" cap="none" spc="0" normalizeH="0" baseline="0" noProof="0" dirty="0">
              <a:ln>
                <a:noFill/>
              </a:ln>
              <a:solidFill>
                <a:srgbClr val="BDA133"/>
              </a:solidFill>
              <a:effectLst/>
              <a:uLnTx/>
              <a:uFillTx/>
              <a:latin typeface="Calibri" panose="020F0502020204030204" pitchFamily="34" charset="0"/>
              <a:cs typeface="Arial" panose="020B0604020202020204" pitchFamily="34" charset="0"/>
            </a:endParaRPr>
          </a:p>
        </p:txBody>
      </p:sp>
      <p:cxnSp>
        <p:nvCxnSpPr>
          <p:cNvPr id="6" name="Straight Connector 5"/>
          <p:cNvCxnSpPr/>
          <p:nvPr/>
        </p:nvCxnSpPr>
        <p:spPr>
          <a:xfrm>
            <a:off x="4572000" y="1226375"/>
            <a:ext cx="0" cy="5389579"/>
          </a:xfrm>
          <a:prstGeom prst="line">
            <a:avLst/>
          </a:prstGeom>
          <a:ln>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11971" y="1032734"/>
            <a:ext cx="8541573" cy="0"/>
          </a:xfrm>
          <a:prstGeom prst="line">
            <a:avLst/>
          </a:prstGeom>
          <a:ln>
            <a:solidFill>
              <a:schemeClr val="accent1">
                <a:shade val="95000"/>
                <a:satMod val="105000"/>
                <a:alpha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6062" y="1597040"/>
            <a:ext cx="4335332" cy="830997"/>
          </a:xfrm>
          <a:prstGeom prst="rect">
            <a:avLst/>
          </a:prstGeom>
        </p:spPr>
        <p:txBody>
          <a:bodyPr wrap="square">
            <a:spAutoFit/>
          </a:bodyPr>
          <a:lstStyle/>
          <a:p>
            <a:pPr>
              <a:spcAft>
                <a:spcPts val="1000"/>
              </a:spcAft>
              <a:buFont typeface="Arial" pitchFamily="34" charset="0"/>
              <a:buChar char="•"/>
            </a:pPr>
            <a:r>
              <a:rPr lang="en-US" sz="2400" b="1" dirty="0">
                <a:latin typeface="Arial" pitchFamily="34" charset="0"/>
                <a:cs typeface="Arial" pitchFamily="34" charset="0"/>
              </a:rPr>
              <a:t> John the Apostle </a:t>
            </a:r>
            <a:br>
              <a:rPr lang="en-US" sz="2400" b="1" dirty="0">
                <a:latin typeface="Arial" pitchFamily="34" charset="0"/>
                <a:cs typeface="Arial" pitchFamily="34" charset="0"/>
              </a:rPr>
            </a:br>
            <a:r>
              <a:rPr lang="en-US" sz="2400" b="1" dirty="0">
                <a:latin typeface="Arial" pitchFamily="34" charset="0"/>
                <a:cs typeface="Arial" pitchFamily="34" charset="0"/>
              </a:rPr>
              <a:t>     </a:t>
            </a:r>
            <a:r>
              <a:rPr lang="en-US" b="1" dirty="0">
                <a:latin typeface="Arial" pitchFamily="34" charset="0"/>
                <a:cs typeface="Arial" pitchFamily="34" charset="0"/>
              </a:rPr>
              <a:t>(John 1:1-2, 14, 18)</a:t>
            </a:r>
            <a:endParaRPr lang="en-US" sz="2400" b="1" dirty="0">
              <a:latin typeface="Arial" pitchFamily="34" charset="0"/>
              <a:cs typeface="Arial" pitchFamily="34" charset="0"/>
            </a:endParaRPr>
          </a:p>
        </p:txBody>
      </p:sp>
      <p:sp>
        <p:nvSpPr>
          <p:cNvPr id="9" name="Rectangle 8"/>
          <p:cNvSpPr/>
          <p:nvPr/>
        </p:nvSpPr>
        <p:spPr>
          <a:xfrm>
            <a:off x="96820" y="2428037"/>
            <a:ext cx="4679576" cy="1107996"/>
          </a:xfrm>
          <a:prstGeom prst="rect">
            <a:avLst/>
          </a:prstGeom>
        </p:spPr>
        <p:txBody>
          <a:bodyPr wrap="square">
            <a:spAutoFit/>
          </a:bodyPr>
          <a:lstStyle/>
          <a:p>
            <a:pPr>
              <a:spcAft>
                <a:spcPts val="1000"/>
              </a:spcAft>
              <a:buFont typeface="Arial" pitchFamily="34" charset="0"/>
              <a:buChar char="•"/>
            </a:pPr>
            <a:r>
              <a:rPr lang="en-US" sz="2400" b="1" dirty="0">
                <a:latin typeface="Arial" pitchFamily="34" charset="0"/>
                <a:cs typeface="Arial" pitchFamily="34" charset="0"/>
              </a:rPr>
              <a:t> John the Baptist</a:t>
            </a:r>
            <a:br>
              <a:rPr lang="en-US" sz="2400" b="1" dirty="0">
                <a:latin typeface="Arial" pitchFamily="34" charset="0"/>
                <a:cs typeface="Arial" pitchFamily="34" charset="0"/>
              </a:rPr>
            </a:br>
            <a:r>
              <a:rPr lang="en-US" sz="2400" b="1" dirty="0">
                <a:latin typeface="Arial" pitchFamily="34" charset="0"/>
                <a:cs typeface="Arial" pitchFamily="34" charset="0"/>
              </a:rPr>
              <a:t>     - </a:t>
            </a:r>
            <a:r>
              <a:rPr lang="en-US" b="1" dirty="0">
                <a:latin typeface="Arial" pitchFamily="34" charset="0"/>
                <a:cs typeface="Arial" pitchFamily="34" charset="0"/>
              </a:rPr>
              <a:t>(Negative: John 1:19-23; </a:t>
            </a:r>
            <a:br>
              <a:rPr lang="en-US" b="1" dirty="0">
                <a:latin typeface="Arial" pitchFamily="34" charset="0"/>
                <a:cs typeface="Arial" pitchFamily="34" charset="0"/>
              </a:rPr>
            </a:br>
            <a:r>
              <a:rPr lang="en-US" b="1" dirty="0">
                <a:latin typeface="Arial" pitchFamily="34" charset="0"/>
                <a:cs typeface="Arial" pitchFamily="34" charset="0"/>
              </a:rPr>
              <a:t>           Positive: John 1:29)</a:t>
            </a:r>
            <a:endParaRPr lang="en-US" sz="2400" b="1" dirty="0">
              <a:latin typeface="Arial" pitchFamily="34" charset="0"/>
              <a:cs typeface="Arial" pitchFamily="34" charset="0"/>
            </a:endParaRPr>
          </a:p>
        </p:txBody>
      </p:sp>
      <p:sp>
        <p:nvSpPr>
          <p:cNvPr id="12" name="Rectangle 11"/>
          <p:cNvSpPr/>
          <p:nvPr/>
        </p:nvSpPr>
        <p:spPr>
          <a:xfrm>
            <a:off x="75308" y="5042612"/>
            <a:ext cx="4335332" cy="830997"/>
          </a:xfrm>
          <a:prstGeom prst="rect">
            <a:avLst/>
          </a:prstGeom>
        </p:spPr>
        <p:txBody>
          <a:bodyPr wrap="square">
            <a:spAutoFit/>
          </a:bodyPr>
          <a:lstStyle/>
          <a:p>
            <a:pPr>
              <a:spcAft>
                <a:spcPts val="1000"/>
              </a:spcAft>
              <a:buFont typeface="Arial" pitchFamily="34" charset="0"/>
              <a:buChar char="•"/>
            </a:pPr>
            <a:r>
              <a:rPr lang="en-US" sz="2400" b="1" dirty="0">
                <a:latin typeface="Arial" pitchFamily="34" charset="0"/>
                <a:cs typeface="Arial" pitchFamily="34" charset="0"/>
              </a:rPr>
              <a:t> Philip told Nathanael</a:t>
            </a:r>
            <a:br>
              <a:rPr lang="en-US" sz="2400" b="1" dirty="0">
                <a:latin typeface="Arial" pitchFamily="34" charset="0"/>
                <a:cs typeface="Arial" pitchFamily="34" charset="0"/>
              </a:rPr>
            </a:br>
            <a:r>
              <a:rPr lang="en-US" sz="2400" b="1" dirty="0">
                <a:latin typeface="Arial" pitchFamily="34" charset="0"/>
                <a:cs typeface="Arial" pitchFamily="34" charset="0"/>
              </a:rPr>
              <a:t>     </a:t>
            </a:r>
            <a:r>
              <a:rPr lang="en-US" b="1" dirty="0">
                <a:latin typeface="Arial" pitchFamily="34" charset="0"/>
                <a:cs typeface="Arial" pitchFamily="34" charset="0"/>
              </a:rPr>
              <a:t>(John 1:45)</a:t>
            </a:r>
            <a:endParaRPr lang="en-US" sz="2400" b="1" dirty="0">
              <a:latin typeface="Arial" pitchFamily="34" charset="0"/>
              <a:cs typeface="Arial" pitchFamily="34" charset="0"/>
            </a:endParaRPr>
          </a:p>
        </p:txBody>
      </p:sp>
      <p:sp>
        <p:nvSpPr>
          <p:cNvPr id="13" name="Rectangle 12"/>
          <p:cNvSpPr/>
          <p:nvPr/>
        </p:nvSpPr>
        <p:spPr>
          <a:xfrm>
            <a:off x="96820" y="4211615"/>
            <a:ext cx="4335332" cy="830997"/>
          </a:xfrm>
          <a:prstGeom prst="rect">
            <a:avLst/>
          </a:prstGeom>
        </p:spPr>
        <p:txBody>
          <a:bodyPr wrap="square">
            <a:spAutoFit/>
          </a:bodyPr>
          <a:lstStyle/>
          <a:p>
            <a:pPr>
              <a:spcAft>
                <a:spcPts val="1000"/>
              </a:spcAft>
              <a:buFont typeface="Arial" pitchFamily="34" charset="0"/>
              <a:buChar char="•"/>
            </a:pPr>
            <a:r>
              <a:rPr lang="en-US" sz="2400" b="1" dirty="0">
                <a:latin typeface="Arial" pitchFamily="34" charset="0"/>
                <a:cs typeface="Arial" pitchFamily="34" charset="0"/>
              </a:rPr>
              <a:t> Andrew told Peter</a:t>
            </a:r>
            <a:br>
              <a:rPr lang="en-US" sz="2400" b="1" dirty="0">
                <a:latin typeface="Arial" pitchFamily="34" charset="0"/>
                <a:cs typeface="Arial" pitchFamily="34" charset="0"/>
              </a:rPr>
            </a:br>
            <a:r>
              <a:rPr lang="en-US" sz="2400" b="1" dirty="0">
                <a:latin typeface="Arial" pitchFamily="34" charset="0"/>
                <a:cs typeface="Arial" pitchFamily="34" charset="0"/>
              </a:rPr>
              <a:t>     </a:t>
            </a:r>
            <a:r>
              <a:rPr lang="en-US" b="1" dirty="0">
                <a:latin typeface="Arial" pitchFamily="34" charset="0"/>
                <a:cs typeface="Arial" pitchFamily="34" charset="0"/>
              </a:rPr>
              <a:t>(John 1:40-41)</a:t>
            </a:r>
            <a:endParaRPr lang="en-US" sz="2400" b="1" dirty="0">
              <a:latin typeface="Arial" pitchFamily="34" charset="0"/>
              <a:cs typeface="Arial" pitchFamily="34" charset="0"/>
            </a:endParaRPr>
          </a:p>
        </p:txBody>
      </p:sp>
      <p:sp>
        <p:nvSpPr>
          <p:cNvPr id="14" name="Rectangle 13"/>
          <p:cNvSpPr/>
          <p:nvPr/>
        </p:nvSpPr>
        <p:spPr>
          <a:xfrm>
            <a:off x="86062" y="3440677"/>
            <a:ext cx="4679576" cy="738664"/>
          </a:xfrm>
          <a:prstGeom prst="rect">
            <a:avLst/>
          </a:prstGeom>
        </p:spPr>
        <p:txBody>
          <a:bodyPr wrap="square">
            <a:spAutoFit/>
          </a:bodyPr>
          <a:lstStyle/>
          <a:p>
            <a:pPr>
              <a:spcAft>
                <a:spcPts val="1000"/>
              </a:spcAft>
            </a:pPr>
            <a:r>
              <a:rPr lang="en-US" sz="2400" b="1" dirty="0">
                <a:latin typeface="Arial" pitchFamily="34" charset="0"/>
                <a:cs typeface="Arial" pitchFamily="34" charset="0"/>
              </a:rPr>
              <a:t>     - </a:t>
            </a:r>
            <a:r>
              <a:rPr lang="en-US" b="1" dirty="0">
                <a:latin typeface="Arial" pitchFamily="34" charset="0"/>
                <a:cs typeface="Arial" pitchFamily="34" charset="0"/>
              </a:rPr>
              <a:t>Baptism of Jesus (God confirmed)</a:t>
            </a:r>
            <a:br>
              <a:rPr lang="en-US" b="1" dirty="0">
                <a:latin typeface="Arial" pitchFamily="34" charset="0"/>
                <a:cs typeface="Arial" pitchFamily="34" charset="0"/>
              </a:rPr>
            </a:br>
            <a:r>
              <a:rPr lang="en-US" b="1" dirty="0">
                <a:latin typeface="Arial" pitchFamily="34" charset="0"/>
                <a:cs typeface="Arial" pitchFamily="34" charset="0"/>
              </a:rPr>
              <a:t>           (John 1:32-34)</a:t>
            </a:r>
          </a:p>
        </p:txBody>
      </p:sp>
      <p:sp>
        <p:nvSpPr>
          <p:cNvPr id="15" name="Rectangle 14"/>
          <p:cNvSpPr/>
          <p:nvPr/>
        </p:nvSpPr>
        <p:spPr>
          <a:xfrm>
            <a:off x="96820" y="5872673"/>
            <a:ext cx="4335332" cy="830997"/>
          </a:xfrm>
          <a:prstGeom prst="rect">
            <a:avLst/>
          </a:prstGeom>
        </p:spPr>
        <p:txBody>
          <a:bodyPr wrap="square">
            <a:spAutoFit/>
          </a:bodyPr>
          <a:lstStyle/>
          <a:p>
            <a:pPr>
              <a:spcAft>
                <a:spcPts val="1000"/>
              </a:spcAft>
              <a:buFont typeface="Arial" pitchFamily="34" charset="0"/>
              <a:buChar char="•"/>
            </a:pPr>
            <a:r>
              <a:rPr lang="en-US" sz="2400" b="1" dirty="0">
                <a:latin typeface="Arial" pitchFamily="34" charset="0"/>
                <a:cs typeface="Arial" pitchFamily="34" charset="0"/>
              </a:rPr>
              <a:t> Nathanael to Jesus</a:t>
            </a:r>
            <a:br>
              <a:rPr lang="en-US" sz="2400" b="1" dirty="0">
                <a:latin typeface="Arial" pitchFamily="34" charset="0"/>
                <a:cs typeface="Arial" pitchFamily="34" charset="0"/>
              </a:rPr>
            </a:br>
            <a:r>
              <a:rPr lang="en-US" sz="2400" b="1" dirty="0">
                <a:latin typeface="Arial" pitchFamily="34" charset="0"/>
                <a:cs typeface="Arial" pitchFamily="34" charset="0"/>
              </a:rPr>
              <a:t>     </a:t>
            </a:r>
            <a:r>
              <a:rPr lang="en-US" b="1" dirty="0">
                <a:latin typeface="Arial" pitchFamily="34" charset="0"/>
                <a:cs typeface="Arial" pitchFamily="34" charset="0"/>
              </a:rPr>
              <a:t>(John 1:49)</a:t>
            </a:r>
            <a:endParaRPr lang="en-US" sz="2400" b="1" dirty="0">
              <a:latin typeface="Arial" pitchFamily="34" charset="0"/>
              <a:cs typeface="Arial" pitchFamily="34" charset="0"/>
            </a:endParaRPr>
          </a:p>
        </p:txBody>
      </p:sp>
      <p:sp>
        <p:nvSpPr>
          <p:cNvPr id="16" name="Text Placeholder 1"/>
          <p:cNvSpPr txBox="1">
            <a:spLocks/>
          </p:cNvSpPr>
          <p:nvPr/>
        </p:nvSpPr>
        <p:spPr>
          <a:xfrm>
            <a:off x="23305" y="1032734"/>
            <a:ext cx="4408841" cy="650370"/>
          </a:xfrm>
          <a:prstGeom prst="rect">
            <a:avLst/>
          </a:prstGeom>
        </p:spPr>
        <p:txBody>
          <a:bodyPr>
            <a:noAutofit/>
          </a:bodyPr>
          <a:lstStyle/>
          <a:p>
            <a:pPr marL="0" marR="0" lvl="0" indent="0" defTabSz="914400" rtl="0" eaLnBrk="1" fontAlgn="auto" latinLnBrk="0" hangingPunct="1">
              <a:lnSpc>
                <a:spcPct val="100000"/>
              </a:lnSpc>
              <a:spcBef>
                <a:spcPct val="20000"/>
              </a:spcBef>
              <a:spcAft>
                <a:spcPts val="0"/>
              </a:spcAft>
              <a:buClrTx/>
              <a:buSzTx/>
              <a:buFont typeface="Arial"/>
              <a:buNone/>
              <a:tabLst/>
              <a:defRPr/>
            </a:pPr>
            <a:r>
              <a:rPr lang="en-US" sz="3600" b="1" dirty="0">
                <a:solidFill>
                  <a:srgbClr val="BDA133"/>
                </a:solidFill>
                <a:latin typeface="Calibri" panose="020F0502020204030204" pitchFamily="34" charset="0"/>
                <a:cs typeface="Arial" panose="020B0604020202020204" pitchFamily="34" charset="0"/>
              </a:rPr>
              <a:t>Chapter 1:</a:t>
            </a:r>
            <a:endParaRPr kumimoji="0" lang="en-US" sz="3200" b="1" i="0" u="none" strike="noStrike" kern="1200" cap="none" spc="0" normalizeH="0" baseline="0" noProof="0" dirty="0">
              <a:ln>
                <a:noFill/>
              </a:ln>
              <a:solidFill>
                <a:srgbClr val="BDA133"/>
              </a:solidFill>
              <a:effectLst/>
              <a:uLnTx/>
              <a:uFillTx/>
              <a:latin typeface="Calibri" panose="020F0502020204030204" pitchFamily="34" charset="0"/>
              <a:cs typeface="Arial" panose="020B0604020202020204" pitchFamily="34" charset="0"/>
            </a:endParaRPr>
          </a:p>
        </p:txBody>
      </p:sp>
      <p:sp>
        <p:nvSpPr>
          <p:cNvPr id="17" name="Text Placeholder 1"/>
          <p:cNvSpPr txBox="1">
            <a:spLocks/>
          </p:cNvSpPr>
          <p:nvPr/>
        </p:nvSpPr>
        <p:spPr>
          <a:xfrm>
            <a:off x="4595307" y="1032734"/>
            <a:ext cx="4408841" cy="650370"/>
          </a:xfrm>
          <a:prstGeom prst="rect">
            <a:avLst/>
          </a:prstGeom>
        </p:spPr>
        <p:txBody>
          <a:bodyPr>
            <a:noAutofit/>
          </a:bodyPr>
          <a:lstStyle/>
          <a:p>
            <a:pPr marL="0" marR="0" lvl="0" indent="0" defTabSz="914400" rtl="0" eaLnBrk="1" fontAlgn="auto" latinLnBrk="0" hangingPunct="1">
              <a:lnSpc>
                <a:spcPct val="100000"/>
              </a:lnSpc>
              <a:spcBef>
                <a:spcPct val="20000"/>
              </a:spcBef>
              <a:spcAft>
                <a:spcPts val="0"/>
              </a:spcAft>
              <a:buClrTx/>
              <a:buSzTx/>
              <a:buFont typeface="Arial"/>
              <a:buNone/>
              <a:tabLst/>
              <a:defRPr/>
            </a:pPr>
            <a:r>
              <a:rPr lang="en-US" sz="3600" b="1" dirty="0">
                <a:solidFill>
                  <a:srgbClr val="BDA133"/>
                </a:solidFill>
                <a:latin typeface="Calibri" panose="020F0502020204030204" pitchFamily="34" charset="0"/>
                <a:cs typeface="Arial" panose="020B0604020202020204" pitchFamily="34" charset="0"/>
              </a:rPr>
              <a:t>Chapter 2:</a:t>
            </a:r>
            <a:endParaRPr kumimoji="0" lang="en-US" sz="3200" b="1" i="0" u="none" strike="noStrike" kern="1200" cap="none" spc="0" normalizeH="0" baseline="0" noProof="0" dirty="0">
              <a:ln>
                <a:noFill/>
              </a:ln>
              <a:solidFill>
                <a:srgbClr val="BDA133"/>
              </a:solidFill>
              <a:effectLst/>
              <a:uLnTx/>
              <a:uFillTx/>
              <a:latin typeface="Calibri" panose="020F0502020204030204" pitchFamily="34" charset="0"/>
              <a:cs typeface="Arial" panose="020B0604020202020204" pitchFamily="34" charset="0"/>
            </a:endParaRPr>
          </a:p>
        </p:txBody>
      </p:sp>
      <p:sp>
        <p:nvSpPr>
          <p:cNvPr id="20" name="Rectangle 19"/>
          <p:cNvSpPr/>
          <p:nvPr/>
        </p:nvSpPr>
        <p:spPr>
          <a:xfrm>
            <a:off x="4595307" y="1597040"/>
            <a:ext cx="4679576" cy="1015663"/>
          </a:xfrm>
          <a:prstGeom prst="rect">
            <a:avLst/>
          </a:prstGeom>
        </p:spPr>
        <p:txBody>
          <a:bodyPr wrap="square">
            <a:spAutoFit/>
          </a:bodyPr>
          <a:lstStyle/>
          <a:p>
            <a:pPr>
              <a:spcAft>
                <a:spcPts val="1000"/>
              </a:spcAft>
              <a:buFont typeface="Arial" pitchFamily="34" charset="0"/>
              <a:buChar char="•"/>
            </a:pPr>
            <a:r>
              <a:rPr lang="en-US" sz="2400" b="1" dirty="0">
                <a:latin typeface="Arial" pitchFamily="34" charset="0"/>
                <a:cs typeface="Arial" pitchFamily="34" charset="0"/>
              </a:rPr>
              <a:t> Jesus Introduces Himself</a:t>
            </a:r>
            <a:br>
              <a:rPr lang="en-US" sz="2400" b="1" dirty="0">
                <a:latin typeface="Arial" pitchFamily="34" charset="0"/>
                <a:cs typeface="Arial" pitchFamily="34" charset="0"/>
              </a:rPr>
            </a:br>
            <a:r>
              <a:rPr lang="en-US" b="1" dirty="0">
                <a:latin typeface="Arial" pitchFamily="34" charset="0"/>
                <a:cs typeface="Arial" pitchFamily="34" charset="0"/>
              </a:rPr>
              <a:t>     - Wedding at Cana (Galilee)</a:t>
            </a:r>
            <a:br>
              <a:rPr lang="en-US" b="1" dirty="0">
                <a:latin typeface="Arial" pitchFamily="34" charset="0"/>
                <a:cs typeface="Arial" pitchFamily="34" charset="0"/>
              </a:rPr>
            </a:br>
            <a:r>
              <a:rPr lang="en-US" b="1" dirty="0">
                <a:latin typeface="Arial" pitchFamily="34" charset="0"/>
                <a:cs typeface="Arial" pitchFamily="34" charset="0"/>
              </a:rPr>
              <a:t>     - Cleansing the Temple (Jerusalem)</a:t>
            </a:r>
          </a:p>
        </p:txBody>
      </p:sp>
      <p:sp>
        <p:nvSpPr>
          <p:cNvPr id="21" name="Text Placeholder 1"/>
          <p:cNvSpPr txBox="1">
            <a:spLocks/>
          </p:cNvSpPr>
          <p:nvPr/>
        </p:nvSpPr>
        <p:spPr>
          <a:xfrm>
            <a:off x="4595307" y="2765491"/>
            <a:ext cx="4408841" cy="650370"/>
          </a:xfrm>
          <a:prstGeom prst="rect">
            <a:avLst/>
          </a:prstGeom>
        </p:spPr>
        <p:txBody>
          <a:bodyPr>
            <a:noAutofit/>
          </a:bodyPr>
          <a:lstStyle/>
          <a:p>
            <a:pPr marL="0" marR="0" lvl="0" indent="0" defTabSz="914400" rtl="0" eaLnBrk="1" fontAlgn="auto" latinLnBrk="0" hangingPunct="1">
              <a:lnSpc>
                <a:spcPct val="100000"/>
              </a:lnSpc>
              <a:spcBef>
                <a:spcPct val="20000"/>
              </a:spcBef>
              <a:spcAft>
                <a:spcPts val="0"/>
              </a:spcAft>
              <a:buClrTx/>
              <a:buSzTx/>
              <a:buFont typeface="Arial"/>
              <a:buNone/>
              <a:tabLst/>
              <a:defRPr/>
            </a:pPr>
            <a:r>
              <a:rPr lang="en-US" sz="3600" b="1" dirty="0">
                <a:solidFill>
                  <a:srgbClr val="BDA133"/>
                </a:solidFill>
                <a:latin typeface="Calibri" panose="020F0502020204030204" pitchFamily="34" charset="0"/>
                <a:cs typeface="Arial" panose="020B0604020202020204" pitchFamily="34" charset="0"/>
              </a:rPr>
              <a:t>Chapter 3:</a:t>
            </a:r>
            <a:endParaRPr kumimoji="0" lang="en-US" sz="3200" b="1" i="0" u="none" strike="noStrike" kern="1200" cap="none" spc="0" normalizeH="0" baseline="0" noProof="0" dirty="0">
              <a:ln>
                <a:noFill/>
              </a:ln>
              <a:solidFill>
                <a:srgbClr val="BDA133"/>
              </a:solidFill>
              <a:effectLst/>
              <a:uLnTx/>
              <a:uFillTx/>
              <a:latin typeface="Calibri" panose="020F0502020204030204" pitchFamily="34" charset="0"/>
              <a:cs typeface="Arial" panose="020B0604020202020204" pitchFamily="34" charset="0"/>
            </a:endParaRPr>
          </a:p>
        </p:txBody>
      </p:sp>
      <p:sp>
        <p:nvSpPr>
          <p:cNvPr id="22" name="Rectangle 21"/>
          <p:cNvSpPr/>
          <p:nvPr/>
        </p:nvSpPr>
        <p:spPr>
          <a:xfrm>
            <a:off x="4595307" y="3329797"/>
            <a:ext cx="4548693" cy="1015663"/>
          </a:xfrm>
          <a:prstGeom prst="rect">
            <a:avLst/>
          </a:prstGeom>
        </p:spPr>
        <p:txBody>
          <a:bodyPr wrap="square">
            <a:spAutoFit/>
          </a:bodyPr>
          <a:lstStyle/>
          <a:p>
            <a:pPr>
              <a:spcAft>
                <a:spcPts val="1000"/>
              </a:spcAft>
              <a:buFont typeface="Arial" pitchFamily="34" charset="0"/>
              <a:buChar char="•"/>
            </a:pPr>
            <a:r>
              <a:rPr lang="en-US" sz="2400" b="1" dirty="0">
                <a:latin typeface="Arial" pitchFamily="34" charset="0"/>
                <a:cs typeface="Arial" pitchFamily="34" charset="0"/>
              </a:rPr>
              <a:t> Jesus Introduces Himself</a:t>
            </a:r>
            <a:br>
              <a:rPr lang="en-US" sz="2400" b="1" dirty="0">
                <a:latin typeface="Arial" pitchFamily="34" charset="0"/>
                <a:cs typeface="Arial" pitchFamily="34" charset="0"/>
              </a:rPr>
            </a:br>
            <a:r>
              <a:rPr lang="en-US" b="1" dirty="0">
                <a:latin typeface="Arial" pitchFamily="34" charset="0"/>
                <a:cs typeface="Arial" pitchFamily="34" charset="0"/>
              </a:rPr>
              <a:t>     - The Kingdom of God to Nicodemus</a:t>
            </a:r>
            <a:br>
              <a:rPr lang="en-US" b="1" dirty="0">
                <a:latin typeface="Arial" pitchFamily="34" charset="0"/>
                <a:cs typeface="Arial" pitchFamily="34" charset="0"/>
              </a:rPr>
            </a:br>
            <a:r>
              <a:rPr lang="en-US" b="1" dirty="0">
                <a:latin typeface="Arial" pitchFamily="34" charset="0"/>
                <a:cs typeface="Arial" pitchFamily="34" charset="0"/>
              </a:rPr>
              <a:t>     - Jesus in Judea / John’s Last Test.</a:t>
            </a:r>
          </a:p>
        </p:txBody>
      </p:sp>
      <p:sp>
        <p:nvSpPr>
          <p:cNvPr id="23" name="Text Placeholder 1"/>
          <p:cNvSpPr txBox="1">
            <a:spLocks/>
          </p:cNvSpPr>
          <p:nvPr/>
        </p:nvSpPr>
        <p:spPr>
          <a:xfrm>
            <a:off x="4572000" y="4498248"/>
            <a:ext cx="4408841" cy="650370"/>
          </a:xfrm>
          <a:prstGeom prst="rect">
            <a:avLst/>
          </a:prstGeom>
        </p:spPr>
        <p:txBody>
          <a:bodyPr>
            <a:noAutofit/>
          </a:bodyPr>
          <a:lstStyle/>
          <a:p>
            <a:pPr marL="0" marR="0" lvl="0" indent="0" defTabSz="914400" rtl="0" eaLnBrk="1" fontAlgn="auto" latinLnBrk="0" hangingPunct="1">
              <a:lnSpc>
                <a:spcPct val="100000"/>
              </a:lnSpc>
              <a:spcBef>
                <a:spcPct val="20000"/>
              </a:spcBef>
              <a:spcAft>
                <a:spcPts val="0"/>
              </a:spcAft>
              <a:buClrTx/>
              <a:buSzTx/>
              <a:buFont typeface="Arial"/>
              <a:buNone/>
              <a:tabLst/>
              <a:defRPr/>
            </a:pPr>
            <a:r>
              <a:rPr lang="en-US" sz="3600" b="1" dirty="0">
                <a:solidFill>
                  <a:srgbClr val="BDA133"/>
                </a:solidFill>
                <a:latin typeface="Calibri" panose="020F0502020204030204" pitchFamily="34" charset="0"/>
                <a:cs typeface="Arial" panose="020B0604020202020204" pitchFamily="34" charset="0"/>
              </a:rPr>
              <a:t>Chapter 4:</a:t>
            </a:r>
            <a:endParaRPr kumimoji="0" lang="en-US" sz="3200" b="1" i="0" u="none" strike="noStrike" kern="1200" cap="none" spc="0" normalizeH="0" baseline="0" noProof="0" dirty="0">
              <a:ln>
                <a:noFill/>
              </a:ln>
              <a:solidFill>
                <a:srgbClr val="BDA133"/>
              </a:solidFill>
              <a:effectLst/>
              <a:uLnTx/>
              <a:uFillTx/>
              <a:latin typeface="Calibri" panose="020F0502020204030204" pitchFamily="34" charset="0"/>
              <a:cs typeface="Arial" panose="020B0604020202020204" pitchFamily="34" charset="0"/>
            </a:endParaRPr>
          </a:p>
        </p:txBody>
      </p:sp>
      <p:sp>
        <p:nvSpPr>
          <p:cNvPr id="24" name="Rectangle 23"/>
          <p:cNvSpPr/>
          <p:nvPr/>
        </p:nvSpPr>
        <p:spPr>
          <a:xfrm>
            <a:off x="4572000" y="5062554"/>
            <a:ext cx="4679576" cy="738664"/>
          </a:xfrm>
          <a:prstGeom prst="rect">
            <a:avLst/>
          </a:prstGeom>
        </p:spPr>
        <p:txBody>
          <a:bodyPr wrap="square">
            <a:spAutoFit/>
          </a:bodyPr>
          <a:lstStyle/>
          <a:p>
            <a:pPr>
              <a:spcAft>
                <a:spcPts val="1000"/>
              </a:spcAft>
              <a:buFont typeface="Arial" pitchFamily="34" charset="0"/>
              <a:buChar char="•"/>
            </a:pPr>
            <a:r>
              <a:rPr lang="en-US" sz="2400" b="1" dirty="0">
                <a:latin typeface="Arial" pitchFamily="34" charset="0"/>
                <a:cs typeface="Arial" pitchFamily="34" charset="0"/>
              </a:rPr>
              <a:t> Jesus Introduces Himself</a:t>
            </a:r>
            <a:br>
              <a:rPr lang="en-US" sz="2400" b="1" dirty="0">
                <a:latin typeface="Arial" pitchFamily="34" charset="0"/>
                <a:cs typeface="Arial" pitchFamily="34" charset="0"/>
              </a:rPr>
            </a:br>
            <a:r>
              <a:rPr lang="en-US" b="1" dirty="0">
                <a:latin typeface="Arial" pitchFamily="34" charset="0"/>
                <a:cs typeface="Arial" pitchFamily="34" charset="0"/>
              </a:rPr>
              <a:t>     - The Woman of Samaria (Galilee)</a:t>
            </a:r>
          </a:p>
        </p:txBody>
      </p:sp>
    </p:spTree>
    <p:extLst>
      <p:ext uri="{BB962C8B-B14F-4D97-AF65-F5344CB8AC3E}">
        <p14:creationId xmlns:p14="http://schemas.microsoft.com/office/powerpoint/2010/main" val="313840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12" grpId="0"/>
      <p:bldP spid="13" grpId="0"/>
      <p:bldP spid="14" grpId="0"/>
      <p:bldP spid="15" grpId="0"/>
      <p:bldP spid="16" grpId="0"/>
      <p:bldP spid="17" grpId="0"/>
      <p:bldP spid="20" grpId="0"/>
      <p:bldP spid="21" grpId="0"/>
      <p:bldP spid="22" grpId="0"/>
      <p:bldP spid="23" grpId="0"/>
      <p:bldP spid="24" grpId="0"/>
    </p:bldLst>
  </p:timing>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Black .thmx</Template>
  <TotalTime>2448</TotalTime>
  <Words>5142</Words>
  <Application>Microsoft Office PowerPoint</Application>
  <PresentationFormat>On-screen Show (4:3)</PresentationFormat>
  <Paragraphs>361</Paragraphs>
  <Slides>44</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Georgia</vt:lpstr>
      <vt:lpstr>Trebuchet MS</vt:lpstr>
      <vt:lpstr>Wingdings</vt:lpstr>
      <vt:lpstr>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RT Creative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Chapman</dc:creator>
  <cp:lastModifiedBy>Timothy Caldwell</cp:lastModifiedBy>
  <cp:revision>169</cp:revision>
  <dcterms:created xsi:type="dcterms:W3CDTF">2014-03-26T14:03:34Z</dcterms:created>
  <dcterms:modified xsi:type="dcterms:W3CDTF">2016-05-15T01:16:37Z</dcterms:modified>
</cp:coreProperties>
</file>